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400F67-FA59-44EB-93B1-E2F04851726A}">
  <a:tblStyle styleId="{A5400F67-FA59-44EB-93B1-E2F0485172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945af6f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945af6f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df34dfbc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df34dfbc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df34dfbc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df34dfbc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df34dfbc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df34dfbc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df34dfbc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df34dfbc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df34dfbc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df34dfbc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df34dfbc0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df34dfbc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df34dfbc0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df34dfbc0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df34dfbc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df34dfbc0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df34dfbc0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df34dfbc0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df34dfbc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df34dfbc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5df34dfbc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5df34dfbc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df34dfbc0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df34dfbc0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df34dfbc0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5df34dfbc0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df34dfbc0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5df34dfbc0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5df34dfbc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5df34dfbc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945af6f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945af6f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df34dfbc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df34dfbc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df34dfbc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df34dfbc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df34dfbc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df34dfbc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df34dfbc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df34dfbc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df34dfbc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df34dfbc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5df34dfbc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5df34dfbc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5.png"/><Relationship Id="rId13" Type="http://schemas.openxmlformats.org/officeDocument/2006/relationships/image" Target="../media/image11.png"/><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2.png"/><Relationship Id="rId1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79000"/>
            <a:ext cx="8520600" cy="572700"/>
          </a:xfrm>
          <a:prstGeom prst="rect">
            <a:avLst/>
          </a:prstGeom>
        </p:spPr>
        <p:txBody>
          <a:bodyPr anchorCtr="0" anchor="t" bIns="91425" lIns="91425" spcFirstLastPara="1" rIns="91425" wrap="square" tIns="91425">
            <a:normAutofit fontScale="90000"/>
          </a:bodyPr>
          <a:lstStyle/>
          <a:p>
            <a:pPr indent="-542925" lvl="0" marL="2019935" marR="2388870" rtl="0" algn="ctr">
              <a:lnSpc>
                <a:spcPct val="112916"/>
              </a:lnSpc>
              <a:spcBef>
                <a:spcPts val="430"/>
              </a:spcBef>
              <a:spcAft>
                <a:spcPts val="0"/>
              </a:spcAft>
              <a:buNone/>
            </a:pPr>
            <a:r>
              <a:rPr lang="en" sz="1700">
                <a:latin typeface="Times New Roman"/>
                <a:ea typeface="Times New Roman"/>
                <a:cs typeface="Times New Roman"/>
                <a:sym typeface="Times New Roman"/>
              </a:rPr>
              <a:t>INSTITUTE FOR ADVANCED COMPUTING AND</a:t>
            </a:r>
            <a:endParaRPr sz="1700">
              <a:latin typeface="Times New Roman"/>
              <a:ea typeface="Times New Roman"/>
              <a:cs typeface="Times New Roman"/>
              <a:sym typeface="Times New Roman"/>
            </a:endParaRPr>
          </a:p>
          <a:p>
            <a:pPr indent="219710" lvl="0" marL="2169160" marR="2941955" rtl="0" algn="ctr">
              <a:lnSpc>
                <a:spcPct val="112916"/>
              </a:lnSpc>
              <a:spcBef>
                <a:spcPts val="0"/>
              </a:spcBef>
              <a:spcAft>
                <a:spcPts val="0"/>
              </a:spcAft>
              <a:buNone/>
            </a:pPr>
            <a:r>
              <a:rPr lang="en" sz="1700">
                <a:latin typeface="Times New Roman"/>
                <a:ea typeface="Times New Roman"/>
                <a:cs typeface="Times New Roman"/>
                <a:sym typeface="Times New Roman"/>
              </a:rPr>
              <a:t>SOFTWARE</a:t>
            </a:r>
            <a:endParaRPr sz="1700">
              <a:latin typeface="Times New Roman"/>
              <a:ea typeface="Times New Roman"/>
              <a:cs typeface="Times New Roman"/>
              <a:sym typeface="Times New Roman"/>
            </a:endParaRPr>
          </a:p>
          <a:p>
            <a:pPr indent="219710" lvl="0" marL="2169160" marR="2941955" rtl="0" algn="ctr">
              <a:lnSpc>
                <a:spcPct val="112916"/>
              </a:lnSpc>
              <a:spcBef>
                <a:spcPts val="0"/>
              </a:spcBef>
              <a:spcAft>
                <a:spcPts val="0"/>
              </a:spcAft>
              <a:buNone/>
            </a:pPr>
            <a:r>
              <a:rPr lang="en" sz="1700">
                <a:latin typeface="Times New Roman"/>
                <a:ea typeface="Times New Roman"/>
                <a:cs typeface="Times New Roman"/>
                <a:sym typeface="Times New Roman"/>
              </a:rPr>
              <a:t>DEVELOPMENT AKURDI, PUNE</a:t>
            </a:r>
            <a:endParaRPr sz="1700">
              <a:latin typeface="Times New Roman"/>
              <a:ea typeface="Times New Roman"/>
              <a:cs typeface="Times New Roman"/>
              <a:sym typeface="Times New Roman"/>
            </a:endParaRPr>
          </a:p>
          <a:p>
            <a:pPr indent="0" lvl="0" marL="83185" marR="853439" rtl="0" algn="ctr">
              <a:spcBef>
                <a:spcPts val="1535"/>
              </a:spcBef>
              <a:spcAft>
                <a:spcPts val="0"/>
              </a:spcAft>
              <a:buNone/>
            </a:pPr>
            <a:r>
              <a:rPr lang="en" sz="1600">
                <a:latin typeface="Times New Roman"/>
                <a:ea typeface="Times New Roman"/>
                <a:cs typeface="Times New Roman"/>
                <a:sym typeface="Times New Roman"/>
              </a:rPr>
              <a:t>Documentation On</a:t>
            </a:r>
            <a:endParaRPr sz="1600">
              <a:latin typeface="Times New Roman"/>
              <a:ea typeface="Times New Roman"/>
              <a:cs typeface="Times New Roman"/>
              <a:sym typeface="Times New Roman"/>
            </a:endParaRPr>
          </a:p>
          <a:p>
            <a:pPr indent="0" lvl="0" marL="595630" rtl="0" algn="l">
              <a:spcBef>
                <a:spcPts val="155"/>
              </a:spcBef>
              <a:spcAft>
                <a:spcPts val="0"/>
              </a:spcAft>
              <a:buNone/>
            </a:pPr>
            <a:r>
              <a:rPr b="1" lang="en" sz="1600">
                <a:latin typeface="Times New Roman"/>
                <a:ea typeface="Times New Roman"/>
                <a:cs typeface="Times New Roman"/>
                <a:sym typeface="Times New Roman"/>
              </a:rPr>
              <a:t>          </a:t>
            </a:r>
            <a:r>
              <a:rPr b="1" lang="en" sz="1933">
                <a:latin typeface="Times New Roman"/>
                <a:ea typeface="Times New Roman"/>
                <a:cs typeface="Times New Roman"/>
                <a:sym typeface="Times New Roman"/>
              </a:rPr>
              <a:t>“</a:t>
            </a:r>
            <a:r>
              <a:rPr lang="en" sz="1433"/>
              <a:t> </a:t>
            </a:r>
            <a:r>
              <a:rPr b="1" lang="en" sz="1533"/>
              <a:t>US Federal Campaign Finance Data Analysis Using Big Data Technologies</a:t>
            </a:r>
            <a:r>
              <a:rPr lang="en" sz="1433"/>
              <a:t> </a:t>
            </a:r>
            <a:r>
              <a:rPr b="1" lang="en" sz="1933">
                <a:latin typeface="Times New Roman"/>
                <a:ea typeface="Times New Roman"/>
                <a:cs typeface="Times New Roman"/>
                <a:sym typeface="Times New Roman"/>
              </a:rPr>
              <a:t>”</a:t>
            </a:r>
            <a:endParaRPr b="1" sz="1933">
              <a:latin typeface="Times New Roman"/>
              <a:ea typeface="Times New Roman"/>
              <a:cs typeface="Times New Roman"/>
              <a:sym typeface="Times New Roman"/>
            </a:endParaRPr>
          </a:p>
          <a:p>
            <a:pPr indent="0" lvl="0" marL="140335" marR="853439" rtl="0" algn="ctr">
              <a:spcBef>
                <a:spcPts val="80"/>
              </a:spcBef>
              <a:spcAft>
                <a:spcPts val="0"/>
              </a:spcAft>
              <a:buNone/>
            </a:pPr>
            <a:r>
              <a:rPr lang="en" sz="1933">
                <a:latin typeface="Times New Roman"/>
                <a:ea typeface="Times New Roman"/>
                <a:cs typeface="Times New Roman"/>
                <a:sym typeface="Times New Roman"/>
              </a:rPr>
              <a:t>PG-DBDA MARCH 2022</a:t>
            </a:r>
            <a:endParaRPr sz="1933">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10"/>
              </a:spcBef>
              <a:spcAft>
                <a:spcPts val="0"/>
              </a:spcAft>
              <a:buNone/>
            </a:pPr>
            <a:r>
              <a:t/>
            </a:r>
            <a:endParaRPr sz="1700">
              <a:latin typeface="Times New Roman"/>
              <a:ea typeface="Times New Roman"/>
              <a:cs typeface="Times New Roman"/>
              <a:sym typeface="Times New Roman"/>
            </a:endParaRPr>
          </a:p>
          <a:p>
            <a:pPr indent="0" lvl="0" marL="22860" marR="853439" rtl="0" algn="ctr">
              <a:spcBef>
                <a:spcPts val="0"/>
              </a:spcBef>
              <a:spcAft>
                <a:spcPts val="0"/>
              </a:spcAft>
              <a:buNone/>
            </a:pPr>
            <a:r>
              <a:rPr i="1" lang="en" sz="1600" u="sng">
                <a:latin typeface="Times New Roman"/>
                <a:ea typeface="Times New Roman"/>
                <a:cs typeface="Times New Roman"/>
                <a:sym typeface="Times New Roman"/>
              </a:rPr>
              <a:t>Submitted By:</a:t>
            </a:r>
            <a:endParaRPr i="1" sz="1600">
              <a:latin typeface="Times New Roman"/>
              <a:ea typeface="Times New Roman"/>
              <a:cs typeface="Times New Roman"/>
              <a:sym typeface="Times New Roman"/>
            </a:endParaRPr>
          </a:p>
          <a:p>
            <a:pPr indent="0" lvl="0" marL="2422525" rtl="0" algn="l">
              <a:spcBef>
                <a:spcPts val="120"/>
              </a:spcBef>
              <a:spcAft>
                <a:spcPts val="0"/>
              </a:spcAft>
              <a:buNone/>
            </a:pPr>
            <a:r>
              <a:rPr b="1" lang="en" sz="1300">
                <a:latin typeface="Times New Roman"/>
                <a:ea typeface="Times New Roman"/>
                <a:cs typeface="Times New Roman"/>
                <a:sym typeface="Times New Roman"/>
              </a:rPr>
              <a:t>                  </a:t>
            </a:r>
            <a:r>
              <a:rPr b="1" lang="en" sz="1522">
                <a:latin typeface="Times New Roman"/>
                <a:ea typeface="Times New Roman"/>
                <a:cs typeface="Times New Roman"/>
                <a:sym typeface="Times New Roman"/>
              </a:rPr>
              <a:t>Group No: 06</a:t>
            </a:r>
            <a:endParaRPr b="1" sz="1522">
              <a:latin typeface="Times New Roman"/>
              <a:ea typeface="Times New Roman"/>
              <a:cs typeface="Times New Roman"/>
              <a:sym typeface="Times New Roman"/>
            </a:endParaRPr>
          </a:p>
          <a:p>
            <a:pPr indent="0" lvl="0" marL="2422525" rtl="0" algn="l">
              <a:spcBef>
                <a:spcPts val="140"/>
              </a:spcBef>
              <a:spcAft>
                <a:spcPts val="0"/>
              </a:spcAft>
              <a:buNone/>
            </a:pPr>
            <a:r>
              <a:rPr b="1" lang="en" sz="1300">
                <a:latin typeface="Times New Roman"/>
                <a:ea typeface="Times New Roman"/>
                <a:cs typeface="Times New Roman"/>
                <a:sym typeface="Times New Roman"/>
              </a:rPr>
              <a:t>            </a:t>
            </a:r>
            <a:r>
              <a:rPr b="1" lang="en" sz="1522">
                <a:latin typeface="Times New Roman"/>
                <a:ea typeface="Times New Roman"/>
                <a:cs typeface="Times New Roman"/>
                <a:sym typeface="Times New Roman"/>
              </a:rPr>
              <a:t> UMESH GANESH BHARUDE 223313</a:t>
            </a:r>
            <a:endParaRPr b="1" sz="1622">
              <a:latin typeface="Times New Roman"/>
              <a:ea typeface="Times New Roman"/>
              <a:cs typeface="Times New Roman"/>
              <a:sym typeface="Times New Roman"/>
            </a:endParaRPr>
          </a:p>
          <a:p>
            <a:pPr indent="0" lvl="0" marL="0" rtl="0" algn="l">
              <a:spcBef>
                <a:spcPts val="0"/>
              </a:spcBef>
              <a:spcAft>
                <a:spcPts val="0"/>
              </a:spcAft>
              <a:buNone/>
            </a:pPr>
            <a:r>
              <a:t/>
            </a:r>
            <a:endParaRPr b="1" sz="1400">
              <a:latin typeface="Times New Roman"/>
              <a:ea typeface="Times New Roman"/>
              <a:cs typeface="Times New Roman"/>
              <a:sym typeface="Times New Roman"/>
            </a:endParaRPr>
          </a:p>
          <a:p>
            <a:pPr indent="0" lvl="0" marL="0" rtl="0" algn="l">
              <a:spcBef>
                <a:spcPts val="0"/>
              </a:spcBef>
              <a:spcAft>
                <a:spcPts val="0"/>
              </a:spcAft>
              <a:buNone/>
            </a:pPr>
            <a:r>
              <a:t/>
            </a:r>
            <a:endParaRPr b="1" sz="1400">
              <a:latin typeface="Times New Roman"/>
              <a:ea typeface="Times New Roman"/>
              <a:cs typeface="Times New Roman"/>
              <a:sym typeface="Times New Roman"/>
            </a:endParaRPr>
          </a:p>
          <a:p>
            <a:pPr indent="0" lvl="0" marL="0" rtl="0" algn="l">
              <a:spcBef>
                <a:spcPts val="1040"/>
              </a:spcBef>
              <a:spcAft>
                <a:spcPts val="0"/>
              </a:spcAft>
              <a:buNone/>
            </a:pPr>
            <a:r>
              <a:rPr b="1" lang="en" sz="1600">
                <a:latin typeface="Times New Roman"/>
                <a:ea typeface="Times New Roman"/>
                <a:cs typeface="Times New Roman"/>
                <a:sym typeface="Times New Roman"/>
              </a:rPr>
              <a:t>Mr. Prashant Karhale	                                                                                                       Mr. Akshay Tilekar</a:t>
            </a:r>
            <a:endParaRPr b="1" sz="1600">
              <a:latin typeface="Times New Roman"/>
              <a:ea typeface="Times New Roman"/>
              <a:cs typeface="Times New Roman"/>
              <a:sym typeface="Times New Roman"/>
            </a:endParaRPr>
          </a:p>
          <a:p>
            <a:pPr indent="0" lvl="0" marL="151130" rtl="0" algn="l">
              <a:spcBef>
                <a:spcPts val="55"/>
              </a:spcBef>
              <a:spcAft>
                <a:spcPts val="0"/>
              </a:spcAft>
              <a:buNone/>
            </a:pPr>
            <a:r>
              <a:rPr b="1" lang="en" sz="1600">
                <a:latin typeface="Times New Roman"/>
                <a:ea typeface="Times New Roman"/>
                <a:cs typeface="Times New Roman"/>
                <a:sym typeface="Times New Roman"/>
              </a:rPr>
              <a:t>Center Coordinator	                                                                                                              Project Guide</a:t>
            </a:r>
            <a:endParaRPr/>
          </a:p>
        </p:txBody>
      </p:sp>
      <p:pic>
        <p:nvPicPr>
          <p:cNvPr id="55" name="Google Shape;55;p13"/>
          <p:cNvPicPr preferRelativeResize="0"/>
          <p:nvPr/>
        </p:nvPicPr>
        <p:blipFill>
          <a:blip r:embed="rId3">
            <a:alphaModFix/>
          </a:blip>
          <a:stretch>
            <a:fillRect/>
          </a:stretch>
        </p:blipFill>
        <p:spPr>
          <a:xfrm>
            <a:off x="265700" y="127800"/>
            <a:ext cx="914400" cy="1438275"/>
          </a:xfrm>
          <a:prstGeom prst="rect">
            <a:avLst/>
          </a:prstGeom>
          <a:noFill/>
          <a:ln>
            <a:noFill/>
          </a:ln>
        </p:spPr>
      </p:pic>
      <p:pic>
        <p:nvPicPr>
          <p:cNvPr id="56" name="Google Shape;56;p13"/>
          <p:cNvPicPr preferRelativeResize="0"/>
          <p:nvPr/>
        </p:nvPicPr>
        <p:blipFill>
          <a:blip r:embed="rId4">
            <a:alphaModFix/>
          </a:blip>
          <a:stretch>
            <a:fillRect/>
          </a:stretch>
        </p:blipFill>
        <p:spPr>
          <a:xfrm>
            <a:off x="6938650" y="870750"/>
            <a:ext cx="1838325" cy="69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3">
            <a:alphaModFix/>
          </a:blip>
          <a:srcRect b="7989" l="0" r="0" t="8082"/>
          <a:stretch/>
        </p:blipFill>
        <p:spPr>
          <a:xfrm>
            <a:off x="152400" y="284950"/>
            <a:ext cx="8873076" cy="465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3">
            <a:alphaModFix/>
          </a:blip>
          <a:srcRect b="15912" l="0" r="0" t="7803"/>
          <a:stretch/>
        </p:blipFill>
        <p:spPr>
          <a:xfrm>
            <a:off x="0" y="99725"/>
            <a:ext cx="8990450" cy="2635875"/>
          </a:xfrm>
          <a:prstGeom prst="rect">
            <a:avLst/>
          </a:prstGeom>
          <a:noFill/>
          <a:ln>
            <a:noFill/>
          </a:ln>
        </p:spPr>
      </p:pic>
      <p:pic>
        <p:nvPicPr>
          <p:cNvPr id="132" name="Google Shape;132;p23"/>
          <p:cNvPicPr preferRelativeResize="0"/>
          <p:nvPr/>
        </p:nvPicPr>
        <p:blipFill rotWithShape="1">
          <a:blip r:embed="rId4">
            <a:alphaModFix/>
          </a:blip>
          <a:srcRect b="37466" l="0" r="0" t="8335"/>
          <a:stretch/>
        </p:blipFill>
        <p:spPr>
          <a:xfrm>
            <a:off x="223625" y="2806850"/>
            <a:ext cx="8766826" cy="225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I copy the data from s3 bucket to emr:</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By using the command </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aws s3 &lt;path of bucket&gt; ./</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Then we unzip the data and store data in hdfs by using command :</a:t>
            </a:r>
            <a:endParaRPr sz="1400">
              <a:solidFill>
                <a:schemeClr val="dk1"/>
              </a:solidFill>
            </a:endParaRPr>
          </a:p>
          <a:p>
            <a:pPr indent="0" lvl="0" marL="914400" rtl="0" algn="l">
              <a:spcBef>
                <a:spcPts val="0"/>
              </a:spcBef>
              <a:spcAft>
                <a:spcPts val="0"/>
              </a:spcAft>
              <a:buClr>
                <a:schemeClr val="dk1"/>
              </a:buClr>
              <a:buSzPts val="1100"/>
              <a:buFont typeface="Arial"/>
              <a:buNone/>
            </a:pPr>
            <a:r>
              <a:rPr lang="en" sz="1400">
                <a:solidFill>
                  <a:schemeClr val="dk1"/>
                </a:solidFill>
              </a:rPr>
              <a:t> 	$ hdfs dfs -put &lt;directory name &gt; </a:t>
            </a:r>
            <a:endParaRPr sz="1400">
              <a:solidFill>
                <a:schemeClr val="dk1"/>
              </a:solidFill>
            </a:endParaRPr>
          </a:p>
          <a:p>
            <a:pPr indent="0" lvl="0" marL="0" rtl="0" algn="l">
              <a:spcBef>
                <a:spcPts val="0"/>
              </a:spcBef>
              <a:spcAft>
                <a:spcPts val="1200"/>
              </a:spcAft>
              <a:buNone/>
            </a:pPr>
            <a:r>
              <a:t/>
            </a:r>
            <a:endParaRPr sz="1400"/>
          </a:p>
        </p:txBody>
      </p:sp>
      <p:pic>
        <p:nvPicPr>
          <p:cNvPr id="138" name="Google Shape;138;p24"/>
          <p:cNvPicPr preferRelativeResize="0"/>
          <p:nvPr/>
        </p:nvPicPr>
        <p:blipFill rotWithShape="1">
          <a:blip r:embed="rId3">
            <a:alphaModFix/>
          </a:blip>
          <a:srcRect b="9654" l="0" r="0" t="3055"/>
          <a:stretch/>
        </p:blipFill>
        <p:spPr>
          <a:xfrm>
            <a:off x="480125" y="1339300"/>
            <a:ext cx="8581551" cy="380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1800"/>
              </a:spcBef>
              <a:spcAft>
                <a:spcPts val="0"/>
              </a:spcAft>
              <a:buClr>
                <a:srgbClr val="24292F"/>
              </a:buClr>
              <a:buSzPts val="1400"/>
              <a:buChar char="❖"/>
            </a:pPr>
            <a:r>
              <a:rPr b="1" lang="en" sz="1400">
                <a:solidFill>
                  <a:srgbClr val="24292F"/>
                </a:solidFill>
              </a:rPr>
              <a:t>Go to the pyspark on HDFS</a:t>
            </a:r>
            <a:endParaRPr b="1" sz="1400">
              <a:solidFill>
                <a:srgbClr val="24292F"/>
              </a:solidFill>
            </a:endParaRPr>
          </a:p>
          <a:p>
            <a:pPr indent="0" lvl="0" marL="0" rtl="0" algn="l">
              <a:lnSpc>
                <a:spcPct val="125000"/>
              </a:lnSpc>
              <a:spcBef>
                <a:spcPts val="1800"/>
              </a:spcBef>
              <a:spcAft>
                <a:spcPts val="0"/>
              </a:spcAft>
              <a:buNone/>
            </a:pPr>
            <a:r>
              <a:rPr b="1" lang="en" sz="1400">
                <a:solidFill>
                  <a:srgbClr val="24292F"/>
                </a:solidFill>
              </a:rPr>
              <a:t>                </a:t>
            </a:r>
            <a:r>
              <a:rPr lang="en" sz="1400">
                <a:solidFill>
                  <a:srgbClr val="24292F"/>
                </a:solidFill>
              </a:rPr>
              <a:t>Command ===&gt;  pyspark</a:t>
            </a:r>
            <a:endParaRPr sz="1400">
              <a:solidFill>
                <a:srgbClr val="24292F"/>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Clr>
                <a:schemeClr val="dk1"/>
              </a:buClr>
              <a:buSzPts val="1400"/>
              <a:buChar char="❖"/>
            </a:pPr>
            <a:r>
              <a:rPr b="1" lang="en" sz="1400">
                <a:solidFill>
                  <a:schemeClr val="dk1"/>
                </a:solidFill>
              </a:rPr>
              <a:t>we install the libraries in pyspark:</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p:txBody>
      </p:sp>
      <p:pic>
        <p:nvPicPr>
          <p:cNvPr id="144" name="Google Shape;144;p25"/>
          <p:cNvPicPr preferRelativeResize="0"/>
          <p:nvPr/>
        </p:nvPicPr>
        <p:blipFill rotWithShape="1">
          <a:blip r:embed="rId3">
            <a:alphaModFix/>
          </a:blip>
          <a:srcRect b="27638" l="0" r="0" t="7799"/>
          <a:stretch/>
        </p:blipFill>
        <p:spPr>
          <a:xfrm>
            <a:off x="451625" y="783650"/>
            <a:ext cx="6601099" cy="1909200"/>
          </a:xfrm>
          <a:prstGeom prst="rect">
            <a:avLst/>
          </a:prstGeom>
          <a:noFill/>
          <a:ln>
            <a:noFill/>
          </a:ln>
        </p:spPr>
      </p:pic>
      <p:pic>
        <p:nvPicPr>
          <p:cNvPr id="145" name="Google Shape;145;p25"/>
          <p:cNvPicPr preferRelativeResize="0"/>
          <p:nvPr/>
        </p:nvPicPr>
        <p:blipFill rotWithShape="1">
          <a:blip r:embed="rId4">
            <a:alphaModFix/>
          </a:blip>
          <a:srcRect b="26762" l="0" r="61110" t="47015"/>
          <a:stretch/>
        </p:blipFill>
        <p:spPr>
          <a:xfrm>
            <a:off x="451625" y="3120300"/>
            <a:ext cx="6601099" cy="175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075900" cy="514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24292F"/>
              </a:buClr>
              <a:buSzPts val="1400"/>
              <a:buChar char="❖"/>
            </a:pPr>
            <a:r>
              <a:rPr b="1" lang="en" sz="1400">
                <a:solidFill>
                  <a:srgbClr val="24292F"/>
                </a:solidFill>
                <a:highlight>
                  <a:srgbClr val="FFFFFF"/>
                </a:highlight>
              </a:rPr>
              <a:t>creating dataframe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a:p>
            <a:pPr indent="-317500" lvl="0" marL="457200" rtl="0" algn="l">
              <a:spcBef>
                <a:spcPts val="0"/>
              </a:spcBef>
              <a:spcAft>
                <a:spcPts val="0"/>
              </a:spcAft>
              <a:buClr>
                <a:srgbClr val="24292F"/>
              </a:buClr>
              <a:buSzPts val="1400"/>
              <a:buChar char="❖"/>
            </a:pPr>
            <a:r>
              <a:rPr b="1" lang="en" sz="1400">
                <a:solidFill>
                  <a:srgbClr val="24292F"/>
                </a:solidFill>
                <a:highlight>
                  <a:srgbClr val="FFFFFF"/>
                </a:highlight>
              </a:rPr>
              <a:t>creating temp view of tables</a:t>
            </a:r>
            <a:endParaRPr b="1" sz="1400">
              <a:solidFill>
                <a:srgbClr val="24292F"/>
              </a:solidFill>
              <a:highlight>
                <a:srgbClr val="FFFFFF"/>
              </a:highlight>
            </a:endParaRPr>
          </a:p>
          <a:p>
            <a:pPr indent="0" lvl="0" marL="457200" rtl="0" algn="l">
              <a:spcBef>
                <a:spcPts val="0"/>
              </a:spcBef>
              <a:spcAft>
                <a:spcPts val="0"/>
              </a:spcAft>
              <a:buNone/>
            </a:pPr>
            <a:r>
              <a:t/>
            </a:r>
            <a:endParaRPr b="1" sz="1400">
              <a:solidFill>
                <a:srgbClr val="24292F"/>
              </a:solidFill>
              <a:highlight>
                <a:srgbClr val="FFFFFF"/>
              </a:highlight>
            </a:endParaRPr>
          </a:p>
        </p:txBody>
      </p:sp>
      <p:pic>
        <p:nvPicPr>
          <p:cNvPr id="151" name="Google Shape;151;p26"/>
          <p:cNvPicPr preferRelativeResize="0"/>
          <p:nvPr/>
        </p:nvPicPr>
        <p:blipFill rotWithShape="1">
          <a:blip r:embed="rId3">
            <a:alphaModFix/>
          </a:blip>
          <a:srcRect b="31228" l="0" r="28489" t="48820"/>
          <a:stretch/>
        </p:blipFill>
        <p:spPr>
          <a:xfrm>
            <a:off x="110250" y="313450"/>
            <a:ext cx="8923500" cy="2336675"/>
          </a:xfrm>
          <a:prstGeom prst="rect">
            <a:avLst/>
          </a:prstGeom>
          <a:noFill/>
          <a:ln>
            <a:noFill/>
          </a:ln>
        </p:spPr>
      </p:pic>
      <p:pic>
        <p:nvPicPr>
          <p:cNvPr id="152" name="Google Shape;152;p26"/>
          <p:cNvPicPr preferRelativeResize="0"/>
          <p:nvPr/>
        </p:nvPicPr>
        <p:blipFill rotWithShape="1">
          <a:blip r:embed="rId4">
            <a:alphaModFix/>
          </a:blip>
          <a:srcRect b="11701" l="0" r="6367" t="11617"/>
          <a:stretch/>
        </p:blipFill>
        <p:spPr>
          <a:xfrm>
            <a:off x="110250" y="2992075"/>
            <a:ext cx="8923500" cy="215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rotWithShape="1">
          <a:blip r:embed="rId3">
            <a:alphaModFix/>
          </a:blip>
          <a:srcRect b="27257" l="0" r="0" t="6840"/>
          <a:stretch/>
        </p:blipFill>
        <p:spPr>
          <a:xfrm>
            <a:off x="152400" y="63825"/>
            <a:ext cx="8196874" cy="2629025"/>
          </a:xfrm>
          <a:prstGeom prst="rect">
            <a:avLst/>
          </a:prstGeom>
          <a:noFill/>
          <a:ln>
            <a:noFill/>
          </a:ln>
        </p:spPr>
      </p:pic>
      <p:pic>
        <p:nvPicPr>
          <p:cNvPr id="158" name="Google Shape;158;p27"/>
          <p:cNvPicPr preferRelativeResize="0"/>
          <p:nvPr/>
        </p:nvPicPr>
        <p:blipFill rotWithShape="1">
          <a:blip r:embed="rId4">
            <a:alphaModFix/>
          </a:blip>
          <a:srcRect b="26081" l="0" r="0" t="7854"/>
          <a:stretch/>
        </p:blipFill>
        <p:spPr>
          <a:xfrm>
            <a:off x="152400" y="2749850"/>
            <a:ext cx="8196876" cy="224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sz="1100">
                <a:solidFill>
                  <a:schemeClr val="dk1"/>
                </a:solidFill>
              </a:rPr>
              <a:t> </a:t>
            </a:r>
            <a:r>
              <a:rPr b="1" lang="en" sz="1400">
                <a:solidFill>
                  <a:schemeClr val="dk1"/>
                </a:solidFill>
              </a:rPr>
              <a:t>I renamed the column:</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317500" lvl="0" marL="457200" rtl="0" algn="l">
              <a:spcBef>
                <a:spcPts val="0"/>
              </a:spcBef>
              <a:spcAft>
                <a:spcPts val="0"/>
              </a:spcAft>
              <a:buClr>
                <a:srgbClr val="24292F"/>
              </a:buClr>
              <a:buSzPts val="1400"/>
              <a:buChar char="❖"/>
            </a:pPr>
            <a:r>
              <a:rPr b="1" lang="en" sz="1400">
                <a:solidFill>
                  <a:srgbClr val="24292F"/>
                </a:solidFill>
              </a:rPr>
              <a:t>Save the cleaned data in S3 Bucket into parquet format:</a:t>
            </a:r>
            <a:endParaRPr b="1" sz="1400">
              <a:solidFill>
                <a:srgbClr val="24292F"/>
              </a:solidFill>
            </a:endParaRPr>
          </a:p>
          <a:p>
            <a:pPr indent="0" lvl="0" marL="457200" rtl="0" algn="l">
              <a:spcBef>
                <a:spcPts val="0"/>
              </a:spcBef>
              <a:spcAft>
                <a:spcPts val="0"/>
              </a:spcAft>
              <a:buNone/>
            </a:pPr>
            <a:r>
              <a:t/>
            </a:r>
            <a:endParaRPr b="1" sz="1400">
              <a:solidFill>
                <a:srgbClr val="24292F"/>
              </a:solidFill>
            </a:endParaRPr>
          </a:p>
        </p:txBody>
      </p:sp>
      <p:pic>
        <p:nvPicPr>
          <p:cNvPr id="164" name="Google Shape;164;p28"/>
          <p:cNvPicPr preferRelativeResize="0"/>
          <p:nvPr/>
        </p:nvPicPr>
        <p:blipFill rotWithShape="1">
          <a:blip r:embed="rId3">
            <a:alphaModFix/>
          </a:blip>
          <a:srcRect b="26646" l="0" r="0" t="21902"/>
          <a:stretch/>
        </p:blipFill>
        <p:spPr>
          <a:xfrm>
            <a:off x="480075" y="470200"/>
            <a:ext cx="7926199" cy="2101550"/>
          </a:xfrm>
          <a:prstGeom prst="rect">
            <a:avLst/>
          </a:prstGeom>
          <a:noFill/>
          <a:ln>
            <a:noFill/>
          </a:ln>
        </p:spPr>
      </p:pic>
      <p:pic>
        <p:nvPicPr>
          <p:cNvPr id="165" name="Google Shape;165;p28"/>
          <p:cNvPicPr preferRelativeResize="0"/>
          <p:nvPr/>
        </p:nvPicPr>
        <p:blipFill rotWithShape="1">
          <a:blip r:embed="rId4">
            <a:alphaModFix/>
          </a:blip>
          <a:srcRect b="60513" l="0" r="52563" t="16211"/>
          <a:stretch/>
        </p:blipFill>
        <p:spPr>
          <a:xfrm>
            <a:off x="480075" y="2917400"/>
            <a:ext cx="7926200" cy="210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1800"/>
              </a:spcBef>
              <a:spcAft>
                <a:spcPts val="0"/>
              </a:spcAft>
              <a:buClr>
                <a:srgbClr val="24292F"/>
              </a:buClr>
              <a:buSzPts val="1400"/>
              <a:buChar char="❖"/>
            </a:pPr>
            <a:r>
              <a:rPr b="1" lang="en" sz="1400">
                <a:solidFill>
                  <a:srgbClr val="24292F"/>
                </a:solidFill>
              </a:rPr>
              <a:t>Load the data from S3 to pyspark:</a:t>
            </a:r>
            <a:endParaRPr b="1" sz="1400">
              <a:solidFill>
                <a:srgbClr val="24292F"/>
              </a:solidFill>
            </a:endParaRPr>
          </a:p>
          <a:p>
            <a:pPr indent="0" lvl="0" marL="457200" rtl="0" algn="l">
              <a:lnSpc>
                <a:spcPct val="125000"/>
              </a:lnSpc>
              <a:spcBef>
                <a:spcPts val="1800"/>
              </a:spcBef>
              <a:spcAft>
                <a:spcPts val="0"/>
              </a:spcAft>
              <a:buNone/>
            </a:pPr>
            <a:r>
              <a:t/>
            </a:r>
            <a:endParaRPr b="1" sz="1400">
              <a:solidFill>
                <a:srgbClr val="24292F"/>
              </a:solidFill>
            </a:endParaRPr>
          </a:p>
          <a:p>
            <a:pPr indent="0" lvl="0" marL="0" rtl="0" algn="l">
              <a:spcBef>
                <a:spcPts val="1200"/>
              </a:spcBef>
              <a:spcAft>
                <a:spcPts val="1200"/>
              </a:spcAft>
              <a:buNone/>
            </a:pPr>
            <a:r>
              <a:t/>
            </a:r>
            <a:endParaRPr/>
          </a:p>
        </p:txBody>
      </p:sp>
      <p:pic>
        <p:nvPicPr>
          <p:cNvPr id="171" name="Google Shape;171;p29"/>
          <p:cNvPicPr preferRelativeResize="0"/>
          <p:nvPr/>
        </p:nvPicPr>
        <p:blipFill rotWithShape="1">
          <a:blip r:embed="rId3">
            <a:alphaModFix/>
          </a:blip>
          <a:srcRect b="41237" l="0" r="46794" t="35041"/>
          <a:stretch/>
        </p:blipFill>
        <p:spPr>
          <a:xfrm>
            <a:off x="309125" y="465875"/>
            <a:ext cx="8328325" cy="405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None/>
            </a:pPr>
            <a:r>
              <a:t/>
            </a:r>
            <a:endParaRPr b="1" sz="1200">
              <a:solidFill>
                <a:srgbClr val="24292F"/>
              </a:solidFill>
            </a:endParaRPr>
          </a:p>
          <a:p>
            <a:pPr indent="-317500" lvl="0" marL="457200" rtl="0" algn="l">
              <a:spcBef>
                <a:spcPts val="0"/>
              </a:spcBef>
              <a:spcAft>
                <a:spcPts val="0"/>
              </a:spcAft>
              <a:buClr>
                <a:srgbClr val="24292F"/>
              </a:buClr>
              <a:buSzPts val="1400"/>
              <a:buChar char="❖"/>
            </a:pPr>
            <a:r>
              <a:rPr b="1" lang="en" sz="1400">
                <a:solidFill>
                  <a:srgbClr val="24292F"/>
                </a:solidFill>
                <a:highlight>
                  <a:srgbClr val="FFFFFF"/>
                </a:highlight>
              </a:rPr>
              <a:t>Create table and perform query in pyspark and store table in hive :</a:t>
            </a:r>
            <a:endParaRPr b="1" sz="1400">
              <a:solidFill>
                <a:srgbClr val="24292F"/>
              </a:solidFill>
            </a:endParaRPr>
          </a:p>
          <a:p>
            <a:pPr indent="0" lvl="0" marL="0" rtl="0" algn="l">
              <a:spcBef>
                <a:spcPts val="0"/>
              </a:spcBef>
              <a:spcAft>
                <a:spcPts val="0"/>
              </a:spcAft>
              <a:buNone/>
            </a:pPr>
            <a:r>
              <a:t/>
            </a:r>
            <a:endParaRPr b="1" sz="1200">
              <a:solidFill>
                <a:srgbClr val="24292F"/>
              </a:solidFill>
            </a:endParaRPr>
          </a:p>
          <a:p>
            <a:pPr indent="0" lvl="0" marL="0" rtl="0" algn="l">
              <a:spcBef>
                <a:spcPts val="0"/>
              </a:spcBef>
              <a:spcAft>
                <a:spcPts val="0"/>
              </a:spcAft>
              <a:buClr>
                <a:schemeClr val="dk1"/>
              </a:buClr>
              <a:buSzPts val="1100"/>
              <a:buFont typeface="Arial"/>
              <a:buNone/>
            </a:pPr>
            <a:r>
              <a:t/>
            </a:r>
            <a:endParaRPr b="1" sz="1200">
              <a:solidFill>
                <a:srgbClr val="24292F"/>
              </a:solidFill>
            </a:endParaRPr>
          </a:p>
          <a:p>
            <a:pPr indent="0" lvl="0" marL="0" rtl="0" algn="l">
              <a:spcBef>
                <a:spcPts val="0"/>
              </a:spcBef>
              <a:spcAft>
                <a:spcPts val="0"/>
              </a:spcAft>
              <a:buClr>
                <a:schemeClr val="dk1"/>
              </a:buClr>
              <a:buSzPts val="1100"/>
              <a:buFont typeface="Arial"/>
              <a:buNone/>
            </a:pPr>
            <a:r>
              <a:t/>
            </a:r>
            <a:endParaRPr b="1" sz="1200">
              <a:solidFill>
                <a:srgbClr val="24292F"/>
              </a:solidFill>
            </a:endParaRPr>
          </a:p>
          <a:p>
            <a:pPr indent="0" lvl="0" marL="0" rtl="0" algn="l">
              <a:spcBef>
                <a:spcPts val="0"/>
              </a:spcBef>
              <a:spcAft>
                <a:spcPts val="0"/>
              </a:spcAft>
              <a:buClr>
                <a:schemeClr val="dk1"/>
              </a:buClr>
              <a:buSzPts val="1100"/>
              <a:buFont typeface="Arial"/>
              <a:buNone/>
            </a:pPr>
            <a:r>
              <a:t/>
            </a:r>
            <a:endParaRPr b="1" sz="1200">
              <a:solidFill>
                <a:srgbClr val="24292F"/>
              </a:solidFill>
            </a:endParaRPr>
          </a:p>
          <a:p>
            <a:pPr indent="0" lvl="0" marL="0" rtl="0" algn="l">
              <a:spcBef>
                <a:spcPts val="0"/>
              </a:spcBef>
              <a:spcAft>
                <a:spcPts val="0"/>
              </a:spcAft>
              <a:buClr>
                <a:schemeClr val="dk1"/>
              </a:buClr>
              <a:buSzPts val="1100"/>
              <a:buFont typeface="Arial"/>
              <a:buNone/>
            </a:pPr>
            <a:r>
              <a:t/>
            </a:r>
            <a:endParaRPr b="1" sz="1200">
              <a:solidFill>
                <a:srgbClr val="24292F"/>
              </a:solidFill>
            </a:endParaRPr>
          </a:p>
          <a:p>
            <a:pPr indent="0" lvl="0" marL="0" rtl="0" algn="l">
              <a:spcBef>
                <a:spcPts val="0"/>
              </a:spcBef>
              <a:spcAft>
                <a:spcPts val="1200"/>
              </a:spcAft>
              <a:buNone/>
            </a:pPr>
            <a:r>
              <a:t/>
            </a:r>
            <a:endParaRPr/>
          </a:p>
        </p:txBody>
      </p:sp>
      <p:graphicFrame>
        <p:nvGraphicFramePr>
          <p:cNvPr id="177" name="Google Shape;177;p30"/>
          <p:cNvGraphicFramePr/>
          <p:nvPr/>
        </p:nvGraphicFramePr>
        <p:xfrm>
          <a:off x="681775" y="153300"/>
          <a:ext cx="3000000" cy="3000000"/>
        </p:xfrm>
        <a:graphic>
          <a:graphicData uri="http://schemas.openxmlformats.org/drawingml/2006/table">
            <a:tbl>
              <a:tblPr>
                <a:noFill/>
                <a:tableStyleId>{A5400F67-FA59-44EB-93B1-E2F04851726A}</a:tableStyleId>
              </a:tblPr>
              <a:tblGrid>
                <a:gridCol w="1447800"/>
                <a:gridCol w="1447800"/>
                <a:gridCol w="1447800"/>
                <a:gridCol w="1447800"/>
                <a:gridCol w="1447800"/>
              </a:tblGrid>
              <a:tr h="381000">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df1.count()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370</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df2.count()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67999</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df3.count()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157542</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df4.count()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45507</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df5.count()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24446421</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df6.count()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444</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df7.count()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44628</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df8.count()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1083525</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df9.count()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3539657</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&gt;&gt;&gt; df10.count()</a:t>
                      </a:r>
                      <a:endParaRPr b="1" sz="1200">
                        <a:solidFill>
                          <a:srgbClr val="24292F"/>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4292F"/>
                          </a:solidFill>
                        </a:rPr>
                        <a:t>26047</a:t>
                      </a:r>
                      <a:endParaRPr/>
                    </a:p>
                  </a:txBody>
                  <a:tcPr marT="91425" marB="91425" marR="91425" marL="91425"/>
                </a:tc>
              </a:tr>
            </a:tbl>
          </a:graphicData>
        </a:graphic>
      </p:graphicFrame>
      <p:pic>
        <p:nvPicPr>
          <p:cNvPr id="178" name="Google Shape;178;p30"/>
          <p:cNvPicPr preferRelativeResize="0"/>
          <p:nvPr/>
        </p:nvPicPr>
        <p:blipFill rotWithShape="1">
          <a:blip r:embed="rId3">
            <a:alphaModFix/>
          </a:blip>
          <a:srcRect b="26931" l="0" r="-5920" t="20712"/>
          <a:stretch/>
        </p:blipFill>
        <p:spPr>
          <a:xfrm>
            <a:off x="681775" y="2037475"/>
            <a:ext cx="7239001" cy="310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idx="1" type="body"/>
          </p:nvPr>
        </p:nvSpPr>
        <p:spPr>
          <a:xfrm>
            <a:off x="0" y="0"/>
            <a:ext cx="9144000" cy="5143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Clr>
                <a:schemeClr val="dk1"/>
              </a:buClr>
              <a:buSzPct val="100000"/>
              <a:buChar char="❖"/>
            </a:pPr>
            <a:r>
              <a:rPr b="1" lang="en" sz="5600">
                <a:solidFill>
                  <a:schemeClr val="dk1"/>
                </a:solidFill>
              </a:rPr>
              <a:t>spark.sql("create table cycleof_candidates select b.cid,c.cycle,b.name,party from backers b join candidates c where c.cycle=1996 and b.cid=c.cid")</a:t>
            </a:r>
            <a:endParaRPr b="1" sz="5600">
              <a:solidFill>
                <a:schemeClr val="dk1"/>
              </a:solidFill>
            </a:endParaRPr>
          </a:p>
          <a:p>
            <a:pPr indent="0" lvl="0" marL="0" rtl="0" algn="l">
              <a:spcBef>
                <a:spcPts val="0"/>
              </a:spcBef>
              <a:spcAft>
                <a:spcPts val="0"/>
              </a:spcAft>
              <a:buClr>
                <a:schemeClr val="dk1"/>
              </a:buClr>
              <a:buSzPts val="275"/>
              <a:buFont typeface="Arial"/>
              <a:buNone/>
            </a:pPr>
            <a:r>
              <a:t/>
            </a:r>
            <a:endParaRPr b="1"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spark.sql("select * from cycleof_candidates").show()</a:t>
            </a:r>
            <a:endParaRPr sz="5600">
              <a:solidFill>
                <a:schemeClr val="dk1"/>
              </a:solidFill>
            </a:endParaRPr>
          </a:p>
          <a:p>
            <a:pPr indent="0" lvl="0" marL="0" rtl="0" algn="l">
              <a:spcBef>
                <a:spcPts val="0"/>
              </a:spcBef>
              <a:spcAft>
                <a:spcPts val="0"/>
              </a:spcAft>
              <a:buClr>
                <a:schemeClr val="dk1"/>
              </a:buClr>
              <a:buSzPts val="275"/>
              <a:buFont typeface="Arial"/>
              <a:buNone/>
            </a:pPr>
            <a:r>
              <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      cid|cycle|                name|party|</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|N00005165| 1996|              Warren|    R|</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|N00002384| 1996|            Alex Cox|    D|</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|N00008999| 1996|         Jorge Pinon|    R|</a:t>
            </a:r>
            <a:endParaRPr sz="5600">
              <a:solidFill>
                <a:schemeClr val="dk1"/>
              </a:solidFill>
            </a:endParaRPr>
          </a:p>
          <a:p>
            <a:pPr indent="0" lvl="0" marL="0" rtl="0" algn="l">
              <a:spcBef>
                <a:spcPts val="0"/>
              </a:spcBef>
              <a:spcAft>
                <a:spcPts val="0"/>
              </a:spcAft>
              <a:buClr>
                <a:schemeClr val="dk1"/>
              </a:buClr>
              <a:buSzPts val="275"/>
              <a:buFont typeface="Arial"/>
              <a:buNone/>
            </a:pPr>
            <a:r>
              <a:rPr lang="en" sz="5600">
                <a:solidFill>
                  <a:schemeClr val="dk1"/>
                </a:solidFill>
              </a:rPr>
              <a:t>|N00000561| 1996|             Ainslie|    R|</a:t>
            </a:r>
            <a:endParaRPr sz="5600">
              <a:solidFill>
                <a:schemeClr val="dk1"/>
              </a:solidFill>
            </a:endParaRPr>
          </a:p>
          <a:p>
            <a:pPr indent="0" lvl="0" marL="0" rtl="0" algn="l">
              <a:spcBef>
                <a:spcPts val="0"/>
              </a:spcBef>
              <a:spcAft>
                <a:spcPts val="0"/>
              </a:spcAft>
              <a:buClr>
                <a:schemeClr val="dk1"/>
              </a:buClr>
              <a:buSzPts val="275"/>
              <a:buFont typeface="Arial"/>
              <a:buNone/>
            </a:pPr>
            <a:r>
              <a:t/>
            </a:r>
            <a:endParaRPr sz="5600">
              <a:solidFill>
                <a:schemeClr val="dk1"/>
              </a:solidFill>
            </a:endParaRPr>
          </a:p>
          <a:p>
            <a:pPr indent="0" lvl="0" marL="0" rtl="0" algn="l">
              <a:spcBef>
                <a:spcPts val="0"/>
              </a:spcBef>
              <a:spcAft>
                <a:spcPts val="0"/>
              </a:spcAft>
              <a:buClr>
                <a:schemeClr val="dk1"/>
              </a:buClr>
              <a:buSzPts val="275"/>
              <a:buFont typeface="Arial"/>
              <a:buNone/>
            </a:pPr>
            <a:r>
              <a:t/>
            </a:r>
            <a:endParaRPr sz="5600">
              <a:solidFill>
                <a:schemeClr val="dk1"/>
              </a:solidFill>
            </a:endParaRPr>
          </a:p>
          <a:p>
            <a:pPr indent="0" lvl="0" marL="0" rtl="0" algn="l">
              <a:spcBef>
                <a:spcPts val="0"/>
              </a:spcBef>
              <a:spcAft>
                <a:spcPts val="0"/>
              </a:spcAft>
              <a:buNone/>
            </a:pPr>
            <a:r>
              <a:t/>
            </a:r>
            <a:endParaRPr sz="5600"/>
          </a:p>
          <a:p>
            <a:pPr indent="0" lvl="0" marL="0" rtl="0" algn="l">
              <a:spcBef>
                <a:spcPts val="1200"/>
              </a:spcBef>
              <a:spcAft>
                <a:spcPts val="1200"/>
              </a:spcAft>
              <a:buNone/>
            </a:pPr>
            <a:r>
              <a:t/>
            </a:r>
            <a:endParaRPr/>
          </a:p>
        </p:txBody>
      </p:sp>
      <p:pic>
        <p:nvPicPr>
          <p:cNvPr id="184" name="Google Shape;184;p31"/>
          <p:cNvPicPr preferRelativeResize="0"/>
          <p:nvPr/>
        </p:nvPicPr>
        <p:blipFill rotWithShape="1">
          <a:blip r:embed="rId3">
            <a:alphaModFix/>
          </a:blip>
          <a:srcRect b="31258" l="0" r="23716" t="40739"/>
          <a:stretch/>
        </p:blipFill>
        <p:spPr>
          <a:xfrm>
            <a:off x="302588" y="0"/>
            <a:ext cx="8538825" cy="241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idx="1" type="body"/>
          </p:nvPr>
        </p:nvSpPr>
        <p:spPr>
          <a:xfrm>
            <a:off x="199475" y="199475"/>
            <a:ext cx="8733900" cy="4787400"/>
          </a:xfrm>
          <a:prstGeom prst="rect">
            <a:avLst/>
          </a:prstGeom>
        </p:spPr>
        <p:txBody>
          <a:bodyPr anchorCtr="0" anchor="t" bIns="91425" lIns="91425" spcFirstLastPara="1" rIns="91425" wrap="square" tIns="91425">
            <a:normAutofit lnSpcReduction="10000"/>
          </a:bodyPr>
          <a:lstStyle/>
          <a:p>
            <a:pPr indent="-355600" lvl="0" marL="457200" rtl="0" algn="l">
              <a:lnSpc>
                <a:spcPct val="100000"/>
              </a:lnSpc>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PROBLEM STATEMENT</a:t>
            </a:r>
            <a:endParaRPr b="1" sz="2000">
              <a:solidFill>
                <a:schemeClr val="dk1"/>
              </a:solidFill>
              <a:latin typeface="Calibri"/>
              <a:ea typeface="Calibri"/>
              <a:cs typeface="Calibri"/>
              <a:sym typeface="Calibri"/>
            </a:endParaRPr>
          </a:p>
          <a:p>
            <a:pPr indent="0" lvl="0" marL="580390" rtl="0" algn="l">
              <a:lnSpc>
                <a:spcPct val="100000"/>
              </a:lnSpc>
              <a:spcBef>
                <a:spcPts val="0"/>
              </a:spcBef>
              <a:spcAft>
                <a:spcPts val="0"/>
              </a:spcAft>
              <a:buClr>
                <a:schemeClr val="dk1"/>
              </a:buClr>
              <a:buSzPts val="1100"/>
              <a:buFont typeface="Arial"/>
              <a:buNone/>
            </a:pPr>
            <a:r>
              <a:t/>
            </a:r>
            <a:endParaRPr sz="1200">
              <a:solidFill>
                <a:srgbClr val="24292F"/>
              </a:solidFill>
              <a:highlight>
                <a:srgbClr val="FFFFFF"/>
              </a:highlight>
            </a:endParaRPr>
          </a:p>
          <a:p>
            <a:pPr indent="0" lvl="0" marL="580390" rtl="0" algn="l">
              <a:lnSpc>
                <a:spcPct val="100000"/>
              </a:lnSpc>
              <a:spcBef>
                <a:spcPts val="0"/>
              </a:spcBef>
              <a:spcAft>
                <a:spcPts val="0"/>
              </a:spcAft>
              <a:buClr>
                <a:schemeClr val="dk1"/>
              </a:buClr>
              <a:buSzPts val="1100"/>
              <a:buFont typeface="Arial"/>
              <a:buNone/>
            </a:pPr>
            <a:r>
              <a:rPr lang="en" sz="2000">
                <a:solidFill>
                  <a:srgbClr val="24292F"/>
                </a:solidFill>
                <a:highlight>
                  <a:srgbClr val="FFFFFF"/>
                </a:highlight>
              </a:rPr>
              <a:t>To analyze the campaign finance &amp; contributions (individuals &amp; PACs) for all federal elections over the last 2 decades &amp; a half.</a:t>
            </a:r>
            <a:endParaRPr sz="2000">
              <a:solidFill>
                <a:srgbClr val="24292F"/>
              </a:solidFill>
              <a:highlight>
                <a:srgbClr val="FFFFFF"/>
              </a:highlight>
            </a:endParaRPr>
          </a:p>
          <a:p>
            <a:pPr indent="0" lvl="0" marL="580390" rtl="0" algn="l">
              <a:lnSpc>
                <a:spcPct val="100000"/>
              </a:lnSpc>
              <a:spcBef>
                <a:spcPts val="0"/>
              </a:spcBef>
              <a:spcAft>
                <a:spcPts val="0"/>
              </a:spcAft>
              <a:buClr>
                <a:schemeClr val="dk1"/>
              </a:buClr>
              <a:buSzPts val="1100"/>
              <a:buFont typeface="Arial"/>
              <a:buNone/>
            </a:pPr>
            <a:r>
              <a:t/>
            </a:r>
            <a:endParaRPr sz="2000">
              <a:solidFill>
                <a:srgbClr val="24292F"/>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24292F"/>
                </a:solidFill>
                <a:highlight>
                  <a:srgbClr val="FFFFFF"/>
                </a:highlight>
              </a:rPr>
              <a:t>       </a:t>
            </a:r>
            <a:endParaRPr sz="1200">
              <a:solidFill>
                <a:srgbClr val="24292F"/>
              </a:solidFill>
              <a:highlight>
                <a:srgbClr val="FFFFFF"/>
              </a:highlight>
            </a:endParaRPr>
          </a:p>
          <a:p>
            <a:pPr indent="-355600" lvl="0" marL="457200" rtl="0" algn="l">
              <a:lnSpc>
                <a:spcPct val="100000"/>
              </a:lnSpc>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INTRODUCTION</a:t>
            </a:r>
            <a:endParaRPr b="1"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r>
              <a:rPr lang="en" sz="1300">
                <a:solidFill>
                  <a:schemeClr val="dk1"/>
                </a:solidFill>
              </a:rPr>
              <a:t> </a:t>
            </a:r>
            <a:r>
              <a:rPr lang="en" sz="2000">
                <a:solidFill>
                  <a:schemeClr val="dk1"/>
                </a:solidFill>
              </a:rPr>
              <a:t>US FEDERAL CAMPAIGN FINANCE DATA ANALYSIS using AWS services like S3 Bucket, EMR, CFT, Spark, Hive and PowerBI. To analyze the historical data of US Federal Campaign's finance and contributions made individually and through PACs. I have determined the relationship between various features and their impact on contribution patterns for candidates. Performed ETL in Apache Spark and displayed respective visualizations in Power BI.</a:t>
            </a:r>
            <a:endParaRPr b="1" sz="23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spark.sql("select party,count(party) from candidates group by party")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party|count(party)|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U|        1273|</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D|       25778|</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R|       27941|</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L|        3053|</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I|        4653|</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Tables which are stored in hive:</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100">
              <a:solidFill>
                <a:schemeClr val="dk1"/>
              </a:solidFill>
            </a:endParaRPr>
          </a:p>
          <a:p>
            <a:pPr indent="0" lvl="0" marL="0" rtl="0" algn="l">
              <a:spcBef>
                <a:spcPts val="0"/>
              </a:spcBef>
              <a:spcAft>
                <a:spcPts val="1200"/>
              </a:spcAft>
              <a:buNone/>
            </a:pPr>
            <a:r>
              <a:t/>
            </a:r>
            <a:endParaRPr/>
          </a:p>
        </p:txBody>
      </p:sp>
      <p:pic>
        <p:nvPicPr>
          <p:cNvPr id="190" name="Google Shape;190;p32"/>
          <p:cNvPicPr preferRelativeResize="0"/>
          <p:nvPr/>
        </p:nvPicPr>
        <p:blipFill rotWithShape="1">
          <a:blip r:embed="rId3">
            <a:alphaModFix/>
          </a:blip>
          <a:srcRect b="43360" l="0" r="37698" t="12076"/>
          <a:stretch/>
        </p:blipFill>
        <p:spPr>
          <a:xfrm>
            <a:off x="594075" y="2878075"/>
            <a:ext cx="6857600" cy="209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connectivity to power bi:</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None/>
            </a:pPr>
            <a:r>
              <a:rPr lang="en" sz="1400">
                <a:solidFill>
                  <a:srgbClr val="24292F"/>
                </a:solidFill>
              </a:rPr>
              <a:t>From the created tables we are now connecting to power bi  for better Visualization and understanding                                           below are the queries with their respective visualization.</a:t>
            </a:r>
            <a:endParaRPr sz="1400">
              <a:solidFill>
                <a:srgbClr val="24292F"/>
              </a:solidFill>
            </a:endParaRPr>
          </a:p>
          <a:p>
            <a:pPr indent="0" lvl="0" marL="0" rtl="0" algn="l">
              <a:spcBef>
                <a:spcPts val="0"/>
              </a:spcBef>
              <a:spcAft>
                <a:spcPts val="0"/>
              </a:spcAft>
              <a:buNone/>
            </a:pPr>
            <a:r>
              <a:rPr lang="en" sz="1400">
                <a:solidFill>
                  <a:srgbClr val="24292F"/>
                </a:solidFill>
              </a:rPr>
              <a:t>I connected power bi using ODBC DATA SOURCES by following steps</a:t>
            </a:r>
            <a:endParaRPr sz="1400">
              <a:solidFill>
                <a:srgbClr val="24292F"/>
              </a:solidFill>
            </a:endParaRPr>
          </a:p>
          <a:p>
            <a:pPr indent="0" lvl="0" marL="0" rtl="0" algn="l">
              <a:spcBef>
                <a:spcPts val="0"/>
              </a:spcBef>
              <a:spcAft>
                <a:spcPts val="0"/>
              </a:spcAft>
              <a:buNone/>
            </a:pPr>
            <a:r>
              <a:t/>
            </a:r>
            <a:endParaRPr sz="1400">
              <a:solidFill>
                <a:srgbClr val="24292F"/>
              </a:solidFill>
            </a:endParaRPr>
          </a:p>
          <a:p>
            <a:pPr indent="0" lvl="0" marL="0" rtl="0" algn="l">
              <a:spcBef>
                <a:spcPts val="0"/>
              </a:spcBef>
              <a:spcAft>
                <a:spcPts val="0"/>
              </a:spcAft>
              <a:buClr>
                <a:schemeClr val="dk1"/>
              </a:buClr>
              <a:buSzPts val="1100"/>
              <a:buFont typeface="Arial"/>
              <a:buNone/>
            </a:pPr>
            <a:r>
              <a:t/>
            </a:r>
            <a:endParaRPr sz="1400">
              <a:solidFill>
                <a:srgbClr val="24292F"/>
              </a:solidFill>
            </a:endParaRPr>
          </a:p>
          <a:p>
            <a:pPr indent="457200" lvl="0" marL="0" rtl="0" algn="l">
              <a:spcBef>
                <a:spcPts val="0"/>
              </a:spcBef>
              <a:spcAft>
                <a:spcPts val="0"/>
              </a:spcAft>
              <a:buClr>
                <a:schemeClr val="dk1"/>
              </a:buClr>
              <a:buSzPts val="1100"/>
              <a:buFont typeface="Arial"/>
              <a:buNone/>
            </a:pPr>
            <a:r>
              <a:t/>
            </a:r>
            <a:endParaRPr sz="1400">
              <a:solidFill>
                <a:srgbClr val="24292F"/>
              </a:solidFill>
            </a:endParaRPr>
          </a:p>
          <a:p>
            <a:pPr indent="0" lvl="0" marL="0" rtl="0" algn="l">
              <a:spcBef>
                <a:spcPts val="0"/>
              </a:spcBef>
              <a:spcAft>
                <a:spcPts val="1200"/>
              </a:spcAft>
              <a:buNone/>
            </a:pPr>
            <a:r>
              <a:t/>
            </a:r>
            <a:endParaRPr sz="1400"/>
          </a:p>
        </p:txBody>
      </p:sp>
      <p:pic>
        <p:nvPicPr>
          <p:cNvPr id="196" name="Google Shape;196;p33"/>
          <p:cNvPicPr preferRelativeResize="0"/>
          <p:nvPr/>
        </p:nvPicPr>
        <p:blipFill rotWithShape="1">
          <a:blip r:embed="rId3">
            <a:alphaModFix/>
          </a:blip>
          <a:srcRect b="8682" l="15382" r="16189" t="5266"/>
          <a:stretch/>
        </p:blipFill>
        <p:spPr>
          <a:xfrm>
            <a:off x="323375" y="1424800"/>
            <a:ext cx="8011650" cy="371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idx="1" type="body"/>
          </p:nvPr>
        </p:nvSpPr>
        <p:spPr>
          <a:xfrm>
            <a:off x="125" y="15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4"/>
          <p:cNvPicPr preferRelativeResize="0"/>
          <p:nvPr/>
        </p:nvPicPr>
        <p:blipFill>
          <a:blip r:embed="rId3">
            <a:alphaModFix/>
          </a:blip>
          <a:stretch>
            <a:fillRect/>
          </a:stretch>
        </p:blipFill>
        <p:spPr>
          <a:xfrm>
            <a:off x="0" y="0"/>
            <a:ext cx="8976201" cy="2692850"/>
          </a:xfrm>
          <a:prstGeom prst="rect">
            <a:avLst/>
          </a:prstGeom>
          <a:noFill/>
          <a:ln>
            <a:noFill/>
          </a:ln>
        </p:spPr>
      </p:pic>
      <p:pic>
        <p:nvPicPr>
          <p:cNvPr id="203" name="Google Shape;203;p34"/>
          <p:cNvPicPr preferRelativeResize="0"/>
          <p:nvPr/>
        </p:nvPicPr>
        <p:blipFill>
          <a:blip r:embed="rId4">
            <a:alphaModFix/>
          </a:blip>
          <a:stretch>
            <a:fillRect/>
          </a:stretch>
        </p:blipFill>
        <p:spPr>
          <a:xfrm>
            <a:off x="125" y="2692850"/>
            <a:ext cx="8976199" cy="245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PowerBI Dashboard:</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p:txBody>
      </p:sp>
      <p:pic>
        <p:nvPicPr>
          <p:cNvPr id="209" name="Google Shape;209;p35"/>
          <p:cNvPicPr preferRelativeResize="0"/>
          <p:nvPr/>
        </p:nvPicPr>
        <p:blipFill>
          <a:blip r:embed="rId3">
            <a:alphaModFix/>
          </a:blip>
          <a:stretch>
            <a:fillRect/>
          </a:stretch>
        </p:blipFill>
        <p:spPr>
          <a:xfrm>
            <a:off x="537100" y="470175"/>
            <a:ext cx="8353601" cy="445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448375" y="509000"/>
            <a:ext cx="1352300" cy="527725"/>
          </a:xfrm>
          <a:prstGeom prst="rect">
            <a:avLst/>
          </a:prstGeom>
          <a:noFill/>
          <a:ln>
            <a:noFill/>
          </a:ln>
        </p:spPr>
      </p:pic>
      <p:pic>
        <p:nvPicPr>
          <p:cNvPr id="67" name="Google Shape;67;p15"/>
          <p:cNvPicPr preferRelativeResize="0"/>
          <p:nvPr/>
        </p:nvPicPr>
        <p:blipFill>
          <a:blip r:embed="rId4">
            <a:alphaModFix/>
          </a:blip>
          <a:stretch>
            <a:fillRect/>
          </a:stretch>
        </p:blipFill>
        <p:spPr>
          <a:xfrm>
            <a:off x="891823" y="1077775"/>
            <a:ext cx="465400" cy="710350"/>
          </a:xfrm>
          <a:prstGeom prst="rect">
            <a:avLst/>
          </a:prstGeom>
          <a:noFill/>
          <a:ln>
            <a:noFill/>
          </a:ln>
        </p:spPr>
      </p:pic>
      <p:pic>
        <p:nvPicPr>
          <p:cNvPr id="68" name="Google Shape;68;p15"/>
          <p:cNvPicPr preferRelativeResize="0"/>
          <p:nvPr/>
        </p:nvPicPr>
        <p:blipFill>
          <a:blip r:embed="rId5">
            <a:alphaModFix/>
          </a:blip>
          <a:stretch>
            <a:fillRect/>
          </a:stretch>
        </p:blipFill>
        <p:spPr>
          <a:xfrm>
            <a:off x="769350" y="1829163"/>
            <a:ext cx="710350" cy="710350"/>
          </a:xfrm>
          <a:prstGeom prst="rect">
            <a:avLst/>
          </a:prstGeom>
          <a:noFill/>
          <a:ln>
            <a:noFill/>
          </a:ln>
        </p:spPr>
      </p:pic>
      <p:pic>
        <p:nvPicPr>
          <p:cNvPr id="69" name="Google Shape;69;p15"/>
          <p:cNvPicPr preferRelativeResize="0"/>
          <p:nvPr/>
        </p:nvPicPr>
        <p:blipFill>
          <a:blip r:embed="rId4">
            <a:alphaModFix/>
          </a:blip>
          <a:stretch>
            <a:fillRect/>
          </a:stretch>
        </p:blipFill>
        <p:spPr>
          <a:xfrm>
            <a:off x="846825" y="2539525"/>
            <a:ext cx="555406" cy="847725"/>
          </a:xfrm>
          <a:prstGeom prst="rect">
            <a:avLst/>
          </a:prstGeom>
          <a:noFill/>
          <a:ln>
            <a:noFill/>
          </a:ln>
        </p:spPr>
      </p:pic>
      <p:pic>
        <p:nvPicPr>
          <p:cNvPr id="70" name="Google Shape;70;p15"/>
          <p:cNvPicPr preferRelativeResize="0"/>
          <p:nvPr/>
        </p:nvPicPr>
        <p:blipFill>
          <a:blip r:embed="rId6">
            <a:alphaModFix/>
          </a:blip>
          <a:stretch>
            <a:fillRect/>
          </a:stretch>
        </p:blipFill>
        <p:spPr>
          <a:xfrm>
            <a:off x="2366400" y="1314450"/>
            <a:ext cx="1095375" cy="1257300"/>
          </a:xfrm>
          <a:prstGeom prst="rect">
            <a:avLst/>
          </a:prstGeom>
          <a:noFill/>
          <a:ln>
            <a:noFill/>
          </a:ln>
        </p:spPr>
      </p:pic>
      <p:pic>
        <p:nvPicPr>
          <p:cNvPr id="71" name="Google Shape;71;p15"/>
          <p:cNvPicPr preferRelativeResize="0"/>
          <p:nvPr/>
        </p:nvPicPr>
        <p:blipFill rotWithShape="1">
          <a:blip r:embed="rId7">
            <a:alphaModFix/>
          </a:blip>
          <a:srcRect b="0" l="0" r="0" t="0"/>
          <a:stretch/>
        </p:blipFill>
        <p:spPr>
          <a:xfrm>
            <a:off x="2510150" y="3538608"/>
            <a:ext cx="971550" cy="1069692"/>
          </a:xfrm>
          <a:prstGeom prst="rect">
            <a:avLst/>
          </a:prstGeom>
          <a:noFill/>
          <a:ln>
            <a:noFill/>
          </a:ln>
        </p:spPr>
      </p:pic>
      <p:pic>
        <p:nvPicPr>
          <p:cNvPr id="72" name="Google Shape;72;p15"/>
          <p:cNvPicPr preferRelativeResize="0"/>
          <p:nvPr/>
        </p:nvPicPr>
        <p:blipFill rotWithShape="1">
          <a:blip r:embed="rId8">
            <a:alphaModFix/>
          </a:blip>
          <a:srcRect b="12010" l="6009" r="6000" t="0"/>
          <a:stretch/>
        </p:blipFill>
        <p:spPr>
          <a:xfrm>
            <a:off x="4135350" y="3606751"/>
            <a:ext cx="1514475" cy="625024"/>
          </a:xfrm>
          <a:prstGeom prst="rect">
            <a:avLst/>
          </a:prstGeom>
          <a:noFill/>
          <a:ln>
            <a:noFill/>
          </a:ln>
        </p:spPr>
      </p:pic>
      <p:pic>
        <p:nvPicPr>
          <p:cNvPr id="73" name="Google Shape;73;p15"/>
          <p:cNvPicPr preferRelativeResize="0"/>
          <p:nvPr/>
        </p:nvPicPr>
        <p:blipFill>
          <a:blip r:embed="rId9">
            <a:alphaModFix/>
          </a:blip>
          <a:stretch>
            <a:fillRect/>
          </a:stretch>
        </p:blipFill>
        <p:spPr>
          <a:xfrm>
            <a:off x="7912725" y="1955224"/>
            <a:ext cx="1231286" cy="950625"/>
          </a:xfrm>
          <a:prstGeom prst="rect">
            <a:avLst/>
          </a:prstGeom>
          <a:noFill/>
          <a:ln>
            <a:noFill/>
          </a:ln>
        </p:spPr>
      </p:pic>
      <p:pic>
        <p:nvPicPr>
          <p:cNvPr id="74" name="Google Shape;74;p15"/>
          <p:cNvPicPr preferRelativeResize="0"/>
          <p:nvPr/>
        </p:nvPicPr>
        <p:blipFill rotWithShape="1">
          <a:blip r:embed="rId10">
            <a:alphaModFix/>
          </a:blip>
          <a:srcRect b="0" l="0" r="0" t="0"/>
          <a:stretch/>
        </p:blipFill>
        <p:spPr>
          <a:xfrm>
            <a:off x="6514150" y="3682173"/>
            <a:ext cx="822875" cy="782538"/>
          </a:xfrm>
          <a:prstGeom prst="rect">
            <a:avLst/>
          </a:prstGeom>
          <a:noFill/>
          <a:ln>
            <a:noFill/>
          </a:ln>
        </p:spPr>
      </p:pic>
      <p:pic>
        <p:nvPicPr>
          <p:cNvPr id="75" name="Google Shape;75;p15"/>
          <p:cNvPicPr preferRelativeResize="0"/>
          <p:nvPr/>
        </p:nvPicPr>
        <p:blipFill>
          <a:blip r:embed="rId11">
            <a:alphaModFix/>
          </a:blip>
          <a:stretch>
            <a:fillRect/>
          </a:stretch>
        </p:blipFill>
        <p:spPr>
          <a:xfrm>
            <a:off x="7607450" y="3760925"/>
            <a:ext cx="1570260" cy="710350"/>
          </a:xfrm>
          <a:prstGeom prst="rect">
            <a:avLst/>
          </a:prstGeom>
          <a:noFill/>
          <a:ln>
            <a:noFill/>
          </a:ln>
        </p:spPr>
      </p:pic>
      <p:pic>
        <p:nvPicPr>
          <p:cNvPr id="76" name="Google Shape;76;p15"/>
          <p:cNvPicPr preferRelativeResize="0"/>
          <p:nvPr/>
        </p:nvPicPr>
        <p:blipFill>
          <a:blip r:embed="rId12">
            <a:alphaModFix/>
          </a:blip>
          <a:stretch>
            <a:fillRect/>
          </a:stretch>
        </p:blipFill>
        <p:spPr>
          <a:xfrm>
            <a:off x="638738" y="3512200"/>
            <a:ext cx="971550" cy="1122476"/>
          </a:xfrm>
          <a:prstGeom prst="rect">
            <a:avLst/>
          </a:prstGeom>
          <a:noFill/>
          <a:ln>
            <a:noFill/>
          </a:ln>
        </p:spPr>
      </p:pic>
      <p:pic>
        <p:nvPicPr>
          <p:cNvPr id="77" name="Google Shape;77;p15"/>
          <p:cNvPicPr preferRelativeResize="0"/>
          <p:nvPr/>
        </p:nvPicPr>
        <p:blipFill>
          <a:blip r:embed="rId13">
            <a:alphaModFix/>
          </a:blip>
          <a:stretch>
            <a:fillRect/>
          </a:stretch>
        </p:blipFill>
        <p:spPr>
          <a:xfrm flipH="1" rot="10800000">
            <a:off x="1716275" y="3892989"/>
            <a:ext cx="822875" cy="360900"/>
          </a:xfrm>
          <a:prstGeom prst="rect">
            <a:avLst/>
          </a:prstGeom>
          <a:noFill/>
          <a:ln>
            <a:noFill/>
          </a:ln>
        </p:spPr>
      </p:pic>
      <p:pic>
        <p:nvPicPr>
          <p:cNvPr id="78" name="Google Shape;78;p15"/>
          <p:cNvPicPr preferRelativeResize="0"/>
          <p:nvPr/>
        </p:nvPicPr>
        <p:blipFill>
          <a:blip r:embed="rId14">
            <a:alphaModFix/>
          </a:blip>
          <a:stretch>
            <a:fillRect/>
          </a:stretch>
        </p:blipFill>
        <p:spPr>
          <a:xfrm>
            <a:off x="6105750" y="1957800"/>
            <a:ext cx="1231275" cy="847725"/>
          </a:xfrm>
          <a:prstGeom prst="rect">
            <a:avLst/>
          </a:prstGeom>
          <a:noFill/>
          <a:ln>
            <a:noFill/>
          </a:ln>
        </p:spPr>
      </p:pic>
      <p:pic>
        <p:nvPicPr>
          <p:cNvPr id="79" name="Google Shape;79;p15"/>
          <p:cNvPicPr preferRelativeResize="0"/>
          <p:nvPr/>
        </p:nvPicPr>
        <p:blipFill>
          <a:blip r:embed="rId13">
            <a:alphaModFix/>
          </a:blip>
          <a:stretch>
            <a:fillRect/>
          </a:stretch>
        </p:blipFill>
        <p:spPr>
          <a:xfrm flipH="1" rot="5400000">
            <a:off x="2391062" y="2865912"/>
            <a:ext cx="1046350" cy="458925"/>
          </a:xfrm>
          <a:prstGeom prst="rect">
            <a:avLst/>
          </a:prstGeom>
          <a:noFill/>
          <a:ln>
            <a:noFill/>
          </a:ln>
        </p:spPr>
      </p:pic>
      <p:pic>
        <p:nvPicPr>
          <p:cNvPr id="80" name="Google Shape;80;p15"/>
          <p:cNvPicPr preferRelativeResize="0"/>
          <p:nvPr/>
        </p:nvPicPr>
        <p:blipFill>
          <a:blip r:embed="rId12">
            <a:alphaModFix/>
          </a:blip>
          <a:stretch>
            <a:fillRect/>
          </a:stretch>
        </p:blipFill>
        <p:spPr>
          <a:xfrm>
            <a:off x="4348476" y="1461525"/>
            <a:ext cx="971550" cy="1122476"/>
          </a:xfrm>
          <a:prstGeom prst="rect">
            <a:avLst/>
          </a:prstGeom>
          <a:noFill/>
          <a:ln>
            <a:noFill/>
          </a:ln>
        </p:spPr>
      </p:pic>
      <p:pic>
        <p:nvPicPr>
          <p:cNvPr id="81" name="Google Shape;81;p15"/>
          <p:cNvPicPr preferRelativeResize="0"/>
          <p:nvPr/>
        </p:nvPicPr>
        <p:blipFill>
          <a:blip r:embed="rId13">
            <a:alphaModFix/>
          </a:blip>
          <a:stretch>
            <a:fillRect/>
          </a:stretch>
        </p:blipFill>
        <p:spPr>
          <a:xfrm flipH="1" rot="10800000">
            <a:off x="3481700" y="1842314"/>
            <a:ext cx="822875" cy="360900"/>
          </a:xfrm>
          <a:prstGeom prst="rect">
            <a:avLst/>
          </a:prstGeom>
          <a:noFill/>
          <a:ln>
            <a:noFill/>
          </a:ln>
        </p:spPr>
      </p:pic>
      <p:pic>
        <p:nvPicPr>
          <p:cNvPr id="82" name="Google Shape;82;p15"/>
          <p:cNvPicPr preferRelativeResize="0"/>
          <p:nvPr/>
        </p:nvPicPr>
        <p:blipFill>
          <a:blip r:embed="rId4">
            <a:alphaModFix/>
          </a:blip>
          <a:stretch>
            <a:fillRect/>
          </a:stretch>
        </p:blipFill>
        <p:spPr>
          <a:xfrm>
            <a:off x="4614887" y="2671513"/>
            <a:ext cx="555406" cy="847725"/>
          </a:xfrm>
          <a:prstGeom prst="rect">
            <a:avLst/>
          </a:prstGeom>
          <a:noFill/>
          <a:ln>
            <a:noFill/>
          </a:ln>
        </p:spPr>
      </p:pic>
      <p:pic>
        <p:nvPicPr>
          <p:cNvPr id="83" name="Google Shape;83;p15"/>
          <p:cNvPicPr preferRelativeResize="0"/>
          <p:nvPr/>
        </p:nvPicPr>
        <p:blipFill>
          <a:blip r:embed="rId13">
            <a:alphaModFix/>
          </a:blip>
          <a:stretch>
            <a:fillRect/>
          </a:stretch>
        </p:blipFill>
        <p:spPr>
          <a:xfrm flipH="1" rot="10800000">
            <a:off x="5858350" y="3893000"/>
            <a:ext cx="655800" cy="360900"/>
          </a:xfrm>
          <a:prstGeom prst="rect">
            <a:avLst/>
          </a:prstGeom>
          <a:noFill/>
          <a:ln>
            <a:noFill/>
          </a:ln>
        </p:spPr>
      </p:pic>
      <p:pic>
        <p:nvPicPr>
          <p:cNvPr id="84" name="Google Shape;84;p15"/>
          <p:cNvPicPr preferRelativeResize="0"/>
          <p:nvPr/>
        </p:nvPicPr>
        <p:blipFill>
          <a:blip r:embed="rId13">
            <a:alphaModFix/>
          </a:blip>
          <a:stretch>
            <a:fillRect/>
          </a:stretch>
        </p:blipFill>
        <p:spPr>
          <a:xfrm flipH="1" rot="5400000">
            <a:off x="6508037" y="3014387"/>
            <a:ext cx="725800" cy="458925"/>
          </a:xfrm>
          <a:prstGeom prst="rect">
            <a:avLst/>
          </a:prstGeom>
          <a:noFill/>
          <a:ln>
            <a:noFill/>
          </a:ln>
        </p:spPr>
      </p:pic>
      <p:pic>
        <p:nvPicPr>
          <p:cNvPr id="85" name="Google Shape;85;p15"/>
          <p:cNvPicPr preferRelativeResize="0"/>
          <p:nvPr/>
        </p:nvPicPr>
        <p:blipFill>
          <a:blip r:embed="rId13">
            <a:alphaModFix/>
          </a:blip>
          <a:stretch>
            <a:fillRect/>
          </a:stretch>
        </p:blipFill>
        <p:spPr>
          <a:xfrm flipH="1" rot="10800000">
            <a:off x="7337025" y="2310614"/>
            <a:ext cx="822875" cy="360900"/>
          </a:xfrm>
          <a:prstGeom prst="rect">
            <a:avLst/>
          </a:prstGeom>
          <a:noFill/>
          <a:ln>
            <a:noFill/>
          </a:ln>
        </p:spPr>
      </p:pic>
      <p:pic>
        <p:nvPicPr>
          <p:cNvPr id="86" name="Google Shape;86;p15"/>
          <p:cNvPicPr preferRelativeResize="0"/>
          <p:nvPr/>
        </p:nvPicPr>
        <p:blipFill>
          <a:blip r:embed="rId4">
            <a:alphaModFix/>
          </a:blip>
          <a:stretch>
            <a:fillRect/>
          </a:stretch>
        </p:blipFill>
        <p:spPr>
          <a:xfrm>
            <a:off x="8295661" y="2905850"/>
            <a:ext cx="465400" cy="710350"/>
          </a:xfrm>
          <a:prstGeom prst="rect">
            <a:avLst/>
          </a:prstGeom>
          <a:noFill/>
          <a:ln>
            <a:noFill/>
          </a:ln>
        </p:spPr>
      </p:pic>
      <p:sp>
        <p:nvSpPr>
          <p:cNvPr id="87" name="Google Shape;87;p15"/>
          <p:cNvSpPr txBox="1"/>
          <p:nvPr/>
        </p:nvSpPr>
        <p:spPr>
          <a:xfrm>
            <a:off x="812125" y="242225"/>
            <a:ext cx="7340400" cy="9099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1800"/>
              </a:spcBef>
              <a:spcAft>
                <a:spcPts val="0"/>
              </a:spcAft>
              <a:buClr>
                <a:schemeClr val="dk1"/>
              </a:buClr>
              <a:buSzPts val="1100"/>
              <a:buFont typeface="Arial"/>
              <a:buNone/>
            </a:pPr>
            <a:r>
              <a:rPr b="1" lang="en" sz="1850">
                <a:solidFill>
                  <a:srgbClr val="24292F"/>
                </a:solidFill>
                <a:highlight>
                  <a:srgbClr val="FFFFFF"/>
                </a:highlight>
              </a:rPr>
              <a:t>ARCHITECTURE DIAGRAM</a:t>
            </a:r>
            <a:endParaRPr b="1" sz="18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0" y="0"/>
            <a:ext cx="9144000" cy="5143500"/>
          </a:xfrm>
          <a:prstGeom prst="rect">
            <a:avLst/>
          </a:prstGeom>
        </p:spPr>
        <p:txBody>
          <a:bodyPr anchorCtr="0" anchor="t" bIns="91425" lIns="91425" spcFirstLastPara="1" rIns="91425" wrap="square" tIns="91425">
            <a:normAutofit fontScale="25000" lnSpcReduction="20000"/>
          </a:bodyPr>
          <a:lstStyle/>
          <a:p>
            <a:pPr indent="0" lvl="0" marL="0" rtl="0" algn="l">
              <a:lnSpc>
                <a:spcPct val="125000"/>
              </a:lnSpc>
              <a:spcBef>
                <a:spcPts val="1800"/>
              </a:spcBef>
              <a:spcAft>
                <a:spcPts val="0"/>
              </a:spcAft>
              <a:buClr>
                <a:schemeClr val="dk1"/>
              </a:buClr>
              <a:buSzPct val="91666"/>
              <a:buFont typeface="Arial"/>
              <a:buNone/>
            </a:pPr>
            <a:r>
              <a:rPr b="1" lang="en" sz="1200">
                <a:solidFill>
                  <a:srgbClr val="24292F"/>
                </a:solidFill>
                <a:highlight>
                  <a:srgbClr val="FFFFFF"/>
                </a:highlight>
              </a:rPr>
              <a:t> </a:t>
            </a:r>
            <a:r>
              <a:rPr b="1" lang="en" sz="4600">
                <a:solidFill>
                  <a:srgbClr val="24292F"/>
                </a:solidFill>
                <a:highlight>
                  <a:srgbClr val="FFFFFF"/>
                </a:highlight>
              </a:rPr>
              <a:t>TOOLS &amp; TECHNOLOGIES</a:t>
            </a:r>
            <a:endParaRPr b="1" sz="4600">
              <a:solidFill>
                <a:srgbClr val="24292F"/>
              </a:solidFill>
              <a:highlight>
                <a:srgbClr val="FFFFFF"/>
              </a:highlight>
            </a:endParaRPr>
          </a:p>
          <a:p>
            <a:pPr indent="-317500" lvl="0" marL="457200" rtl="0" algn="l">
              <a:lnSpc>
                <a:spcPct val="125000"/>
              </a:lnSpc>
              <a:spcBef>
                <a:spcPts val="1200"/>
              </a:spcBef>
              <a:spcAft>
                <a:spcPts val="0"/>
              </a:spcAft>
              <a:buClr>
                <a:srgbClr val="24292F"/>
              </a:buClr>
              <a:buSzPct val="100000"/>
              <a:buAutoNum type="arabicPeriod"/>
            </a:pPr>
            <a:r>
              <a:rPr b="1" lang="en" sz="5600">
                <a:solidFill>
                  <a:srgbClr val="24292F"/>
                </a:solidFill>
                <a:highlight>
                  <a:srgbClr val="FFFFFF"/>
                </a:highlight>
              </a:rPr>
              <a:t>S3 → Storing raw data</a:t>
            </a:r>
            <a:endParaRPr b="1" sz="5600">
              <a:solidFill>
                <a:srgbClr val="24292F"/>
              </a:solidFill>
              <a:highlight>
                <a:srgbClr val="FFFFFF"/>
              </a:highlight>
            </a:endParaRPr>
          </a:p>
          <a:p>
            <a:pPr indent="-317500" lvl="0" marL="457200" rtl="0" algn="l">
              <a:lnSpc>
                <a:spcPct val="125000"/>
              </a:lnSpc>
              <a:spcBef>
                <a:spcPts val="0"/>
              </a:spcBef>
              <a:spcAft>
                <a:spcPts val="0"/>
              </a:spcAft>
              <a:buClr>
                <a:srgbClr val="24292F"/>
              </a:buClr>
              <a:buSzPct val="100000"/>
              <a:buAutoNum type="arabicPeriod"/>
            </a:pPr>
            <a:r>
              <a:rPr b="1" lang="en" sz="5600">
                <a:solidFill>
                  <a:srgbClr val="24292F"/>
                </a:solidFill>
                <a:highlight>
                  <a:srgbClr val="FFFFFF"/>
                </a:highlight>
              </a:rPr>
              <a:t>Extract data from Kaggle and storing in Amazon S3 Bucket</a:t>
            </a:r>
            <a:endParaRPr b="1" sz="5600">
              <a:solidFill>
                <a:srgbClr val="24292F"/>
              </a:solidFill>
              <a:highlight>
                <a:srgbClr val="FFFFFF"/>
              </a:highlight>
            </a:endParaRPr>
          </a:p>
          <a:p>
            <a:pPr indent="-317500" lvl="0" marL="457200" rtl="0" algn="l">
              <a:lnSpc>
                <a:spcPct val="125000"/>
              </a:lnSpc>
              <a:spcBef>
                <a:spcPts val="0"/>
              </a:spcBef>
              <a:spcAft>
                <a:spcPts val="0"/>
              </a:spcAft>
              <a:buClr>
                <a:srgbClr val="24292F"/>
              </a:buClr>
              <a:buSzPct val="100000"/>
              <a:buAutoNum type="arabicPeriod"/>
            </a:pPr>
            <a:r>
              <a:rPr b="1" lang="en" sz="5600">
                <a:solidFill>
                  <a:srgbClr val="24292F"/>
                </a:solidFill>
                <a:highlight>
                  <a:srgbClr val="FFFFFF"/>
                </a:highlight>
              </a:rPr>
              <a:t>CFT : Creating EMR</a:t>
            </a:r>
            <a:endParaRPr b="1" sz="5600">
              <a:solidFill>
                <a:srgbClr val="24292F"/>
              </a:solidFill>
              <a:highlight>
                <a:srgbClr val="FFFFFF"/>
              </a:highlight>
            </a:endParaRPr>
          </a:p>
          <a:p>
            <a:pPr indent="-317500" lvl="0" marL="457200" rtl="0" algn="l">
              <a:lnSpc>
                <a:spcPct val="125000"/>
              </a:lnSpc>
              <a:spcBef>
                <a:spcPts val="0"/>
              </a:spcBef>
              <a:spcAft>
                <a:spcPts val="0"/>
              </a:spcAft>
              <a:buClr>
                <a:srgbClr val="24292F"/>
              </a:buClr>
              <a:buSzPct val="100000"/>
              <a:buAutoNum type="arabicPeriod"/>
            </a:pPr>
            <a:r>
              <a:rPr b="1" lang="en" sz="5600">
                <a:solidFill>
                  <a:srgbClr val="24292F"/>
                </a:solidFill>
                <a:highlight>
                  <a:srgbClr val="FFFFFF"/>
                </a:highlight>
              </a:rPr>
              <a:t>EMR :</a:t>
            </a:r>
            <a:br>
              <a:rPr b="1" lang="en" sz="5600">
                <a:solidFill>
                  <a:srgbClr val="24292F"/>
                </a:solidFill>
                <a:highlight>
                  <a:srgbClr val="FFFFFF"/>
                </a:highlight>
              </a:rPr>
            </a:br>
            <a:r>
              <a:rPr b="1" lang="en" sz="5600">
                <a:solidFill>
                  <a:srgbClr val="24292F"/>
                </a:solidFill>
                <a:highlight>
                  <a:srgbClr val="FFFFFF"/>
                </a:highlight>
              </a:rPr>
              <a:t>Apache Hadoop Ecosystem:</a:t>
            </a:r>
            <a:br>
              <a:rPr lang="en" sz="5600">
                <a:solidFill>
                  <a:srgbClr val="24292F"/>
                </a:solidFill>
                <a:highlight>
                  <a:srgbClr val="FFFFFF"/>
                </a:highlight>
              </a:rPr>
            </a:br>
            <a:r>
              <a:rPr b="1" lang="en" sz="5600">
                <a:solidFill>
                  <a:srgbClr val="24292F"/>
                </a:solidFill>
                <a:highlight>
                  <a:srgbClr val="FFFFFF"/>
                </a:highlight>
                <a:latin typeface="Courier New"/>
                <a:ea typeface="Courier New"/>
                <a:cs typeface="Courier New"/>
                <a:sym typeface="Courier New"/>
              </a:rPr>
              <a:t>a. HDFS → Using Hadoop distributed file system for data storage</a:t>
            </a:r>
            <a:endParaRPr b="1" sz="5600">
              <a:solidFill>
                <a:srgbClr val="24292F"/>
              </a:solidFill>
              <a:highlight>
                <a:srgbClr val="FFFFFF"/>
              </a:highlight>
              <a:latin typeface="Courier New"/>
              <a:ea typeface="Courier New"/>
              <a:cs typeface="Courier New"/>
              <a:sym typeface="Courier New"/>
            </a:endParaRPr>
          </a:p>
          <a:p>
            <a:pPr indent="0" lvl="0" marL="457200" rtl="0" algn="l">
              <a:lnSpc>
                <a:spcPct val="125000"/>
              </a:lnSpc>
              <a:spcBef>
                <a:spcPts val="1200"/>
              </a:spcBef>
              <a:spcAft>
                <a:spcPts val="0"/>
              </a:spcAft>
              <a:buNone/>
            </a:pPr>
            <a:r>
              <a:rPr b="1" lang="en" sz="5600">
                <a:solidFill>
                  <a:srgbClr val="24292F"/>
                </a:solidFill>
                <a:highlight>
                  <a:srgbClr val="FFFFFF"/>
                </a:highlight>
                <a:latin typeface="Courier New"/>
                <a:ea typeface="Courier New"/>
                <a:cs typeface="Courier New"/>
                <a:sym typeface="Courier New"/>
              </a:rPr>
              <a:t>b. Apache PySpark → Combine various tables for proper analysis and performing ETL </a:t>
            </a:r>
            <a:endParaRPr b="1" sz="5600">
              <a:solidFill>
                <a:srgbClr val="24292F"/>
              </a:solidFill>
              <a:highlight>
                <a:srgbClr val="FFFFFF"/>
              </a:highlight>
              <a:latin typeface="Courier New"/>
              <a:ea typeface="Courier New"/>
              <a:cs typeface="Courier New"/>
              <a:sym typeface="Courier New"/>
            </a:endParaRPr>
          </a:p>
          <a:p>
            <a:pPr indent="0" lvl="0" marL="457200" rtl="0" algn="l">
              <a:lnSpc>
                <a:spcPct val="125000"/>
              </a:lnSpc>
              <a:spcBef>
                <a:spcPts val="1200"/>
              </a:spcBef>
              <a:spcAft>
                <a:spcPts val="0"/>
              </a:spcAft>
              <a:buNone/>
            </a:pPr>
            <a:r>
              <a:rPr b="1" lang="en" sz="5600">
                <a:solidFill>
                  <a:srgbClr val="24292F"/>
                </a:solidFill>
                <a:highlight>
                  <a:srgbClr val="FFFFFF"/>
                </a:highlight>
                <a:latin typeface="Courier New"/>
                <a:ea typeface="Courier New"/>
                <a:cs typeface="Courier New"/>
                <a:sym typeface="Courier New"/>
              </a:rPr>
              <a:t>c. Apache Hive → To process structured Data</a:t>
            </a:r>
            <a:endParaRPr b="1" sz="5600">
              <a:solidFill>
                <a:srgbClr val="24292F"/>
              </a:solidFill>
              <a:highlight>
                <a:srgbClr val="FFFFFF"/>
              </a:highlight>
              <a:latin typeface="Courier New"/>
              <a:ea typeface="Courier New"/>
              <a:cs typeface="Courier New"/>
              <a:sym typeface="Courier New"/>
            </a:endParaRPr>
          </a:p>
          <a:p>
            <a:pPr indent="0" lvl="0" marL="0" rtl="0" algn="l">
              <a:lnSpc>
                <a:spcPct val="125000"/>
              </a:lnSpc>
              <a:spcBef>
                <a:spcPts val="1200"/>
              </a:spcBef>
              <a:spcAft>
                <a:spcPts val="0"/>
              </a:spcAft>
              <a:buClr>
                <a:schemeClr val="dk1"/>
              </a:buClr>
              <a:buSzPts val="275"/>
              <a:buFont typeface="Arial"/>
              <a:buNone/>
            </a:pPr>
            <a:r>
              <a:rPr b="1" lang="en" sz="5600">
                <a:solidFill>
                  <a:srgbClr val="24292F"/>
                </a:solidFill>
                <a:highlight>
                  <a:srgbClr val="FFFFFF"/>
                </a:highlight>
              </a:rPr>
              <a:t>   5. Languages to use:</a:t>
            </a:r>
            <a:br>
              <a:rPr b="1" lang="en" sz="5600">
                <a:solidFill>
                  <a:srgbClr val="24292F"/>
                </a:solidFill>
                <a:highlight>
                  <a:srgbClr val="FFFFFF"/>
                </a:highlight>
              </a:rPr>
            </a:br>
            <a:r>
              <a:rPr b="1" lang="en" sz="5600">
                <a:solidFill>
                  <a:srgbClr val="24292F"/>
                </a:solidFill>
                <a:highlight>
                  <a:srgbClr val="FFFFFF"/>
                </a:highlight>
                <a:latin typeface="Courier New"/>
                <a:ea typeface="Courier New"/>
                <a:cs typeface="Courier New"/>
                <a:sym typeface="Courier New"/>
              </a:rPr>
              <a:t>       a. Python → ETL and Data Processing</a:t>
            </a:r>
            <a:endParaRPr b="1" sz="5600">
              <a:solidFill>
                <a:srgbClr val="24292F"/>
              </a:solidFill>
              <a:highlight>
                <a:srgbClr val="FFFFFF"/>
              </a:highlight>
              <a:latin typeface="Courier New"/>
              <a:ea typeface="Courier New"/>
              <a:cs typeface="Courier New"/>
              <a:sym typeface="Courier New"/>
            </a:endParaRPr>
          </a:p>
          <a:p>
            <a:pPr indent="0" lvl="0" marL="0" rtl="0" algn="l">
              <a:lnSpc>
                <a:spcPct val="125000"/>
              </a:lnSpc>
              <a:spcBef>
                <a:spcPts val="1800"/>
              </a:spcBef>
              <a:spcAft>
                <a:spcPts val="0"/>
              </a:spcAft>
              <a:buNone/>
            </a:pPr>
            <a:r>
              <a:rPr b="1" lang="en" sz="5600">
                <a:solidFill>
                  <a:srgbClr val="24292F"/>
                </a:solidFill>
                <a:highlight>
                  <a:srgbClr val="FFFFFF"/>
                </a:highlight>
                <a:latin typeface="Courier New"/>
                <a:ea typeface="Courier New"/>
                <a:cs typeface="Courier New"/>
                <a:sym typeface="Courier New"/>
              </a:rPr>
              <a:t>       b. HQL → Creating Hive tables and loading data</a:t>
            </a:r>
            <a:endParaRPr b="1" sz="5600">
              <a:solidFill>
                <a:srgbClr val="24292F"/>
              </a:solidFill>
              <a:highlight>
                <a:srgbClr val="FFFFFF"/>
              </a:highlight>
              <a:latin typeface="Courier New"/>
              <a:ea typeface="Courier New"/>
              <a:cs typeface="Courier New"/>
              <a:sym typeface="Courier New"/>
            </a:endParaRPr>
          </a:p>
          <a:p>
            <a:pPr indent="0" lvl="0" marL="457200" rtl="0" algn="l">
              <a:lnSpc>
                <a:spcPct val="125000"/>
              </a:lnSpc>
              <a:spcBef>
                <a:spcPts val="1800"/>
              </a:spcBef>
              <a:spcAft>
                <a:spcPts val="0"/>
              </a:spcAft>
              <a:buClr>
                <a:schemeClr val="dk1"/>
              </a:buClr>
              <a:buSzPts val="275"/>
              <a:buFont typeface="Arial"/>
              <a:buNone/>
            </a:pPr>
            <a:r>
              <a:rPr b="1" lang="en" sz="5600">
                <a:solidFill>
                  <a:srgbClr val="24292F"/>
                </a:solidFill>
                <a:highlight>
                  <a:srgbClr val="FFFFFF"/>
                </a:highlight>
                <a:latin typeface="Courier New"/>
                <a:ea typeface="Courier New"/>
                <a:cs typeface="Courier New"/>
                <a:sym typeface="Courier New"/>
              </a:rPr>
              <a:t>   c. Shell Script → Automation</a:t>
            </a:r>
            <a:endParaRPr b="1" sz="5600">
              <a:solidFill>
                <a:srgbClr val="24292F"/>
              </a:solidFill>
              <a:highlight>
                <a:srgbClr val="FFFFFF"/>
              </a:highlight>
              <a:latin typeface="Courier New"/>
              <a:ea typeface="Courier New"/>
              <a:cs typeface="Courier New"/>
              <a:sym typeface="Courier New"/>
            </a:endParaRPr>
          </a:p>
          <a:p>
            <a:pPr indent="0" lvl="0" marL="0" rtl="0" algn="l">
              <a:lnSpc>
                <a:spcPct val="125000"/>
              </a:lnSpc>
              <a:spcBef>
                <a:spcPts val="1200"/>
              </a:spcBef>
              <a:spcAft>
                <a:spcPts val="0"/>
              </a:spcAft>
              <a:buNone/>
            </a:pPr>
            <a:r>
              <a:rPr b="1" lang="en" sz="5600">
                <a:solidFill>
                  <a:srgbClr val="24292F"/>
                </a:solidFill>
                <a:highlight>
                  <a:srgbClr val="FFFFFF"/>
                </a:highlight>
              </a:rPr>
              <a:t>   6. File Formats to be used:</a:t>
            </a:r>
            <a:br>
              <a:rPr b="1" lang="en" sz="5600">
                <a:solidFill>
                  <a:srgbClr val="24292F"/>
                </a:solidFill>
                <a:highlight>
                  <a:srgbClr val="FFFFFF"/>
                </a:highlight>
              </a:rPr>
            </a:br>
            <a:r>
              <a:rPr b="1" lang="en" sz="5600">
                <a:solidFill>
                  <a:srgbClr val="24292F"/>
                </a:solidFill>
                <a:highlight>
                  <a:srgbClr val="FFFFFF"/>
                </a:highlight>
                <a:latin typeface="Courier New"/>
                <a:ea typeface="Courier New"/>
                <a:cs typeface="Courier New"/>
                <a:sym typeface="Courier New"/>
              </a:rPr>
              <a:t>     a. CSV      b. Parquet</a:t>
            </a:r>
            <a:endParaRPr b="1" sz="5600">
              <a:solidFill>
                <a:srgbClr val="24292F"/>
              </a:solidFill>
              <a:highlight>
                <a:srgbClr val="FFFFFF"/>
              </a:highlight>
              <a:latin typeface="Courier New"/>
              <a:ea typeface="Courier New"/>
              <a:cs typeface="Courier New"/>
              <a:sym typeface="Courier New"/>
            </a:endParaRPr>
          </a:p>
          <a:p>
            <a:pPr indent="0" lvl="0" marL="0" rtl="0" algn="l">
              <a:lnSpc>
                <a:spcPct val="125000"/>
              </a:lnSpc>
              <a:spcBef>
                <a:spcPts val="1200"/>
              </a:spcBef>
              <a:spcAft>
                <a:spcPts val="0"/>
              </a:spcAft>
              <a:buClr>
                <a:schemeClr val="dk1"/>
              </a:buClr>
              <a:buSzPts val="275"/>
              <a:buFont typeface="Arial"/>
              <a:buNone/>
            </a:pPr>
            <a:r>
              <a:rPr b="1" lang="en" sz="5600">
                <a:solidFill>
                  <a:srgbClr val="24292F"/>
                </a:solidFill>
                <a:highlight>
                  <a:srgbClr val="FFFFFF"/>
                </a:highlight>
                <a:latin typeface="Courier New"/>
                <a:ea typeface="Courier New"/>
                <a:cs typeface="Courier New"/>
                <a:sym typeface="Courier New"/>
              </a:rPr>
              <a:t> </a:t>
            </a:r>
            <a:r>
              <a:rPr b="1" lang="en" sz="5600">
                <a:solidFill>
                  <a:srgbClr val="24292F"/>
                </a:solidFill>
                <a:highlight>
                  <a:srgbClr val="FFFFFF"/>
                </a:highlight>
              </a:rPr>
              <a:t>7.Power BI: Creating Dashboard</a:t>
            </a:r>
            <a:endParaRPr b="1" sz="5600">
              <a:solidFill>
                <a:srgbClr val="24292F"/>
              </a:solidFill>
              <a:highlight>
                <a:srgbClr val="FFFFFF"/>
              </a:highlight>
            </a:endParaRPr>
          </a:p>
          <a:p>
            <a:pPr indent="0" lvl="0" marL="0" rtl="0" algn="l">
              <a:lnSpc>
                <a:spcPct val="125000"/>
              </a:lnSpc>
              <a:spcBef>
                <a:spcPts val="1800"/>
              </a:spcBef>
              <a:spcAft>
                <a:spcPts val="0"/>
              </a:spcAft>
              <a:buClr>
                <a:schemeClr val="dk1"/>
              </a:buClr>
              <a:buSzPct val="32352"/>
              <a:buFont typeface="Arial"/>
              <a:buNone/>
            </a:pPr>
            <a:r>
              <a:t/>
            </a:r>
            <a:endParaRPr b="1" sz="3400">
              <a:solidFill>
                <a:srgbClr val="24292F"/>
              </a:solidFill>
              <a:highlight>
                <a:srgbClr val="FFFFFF"/>
              </a:highlight>
            </a:endParaRPr>
          </a:p>
          <a:p>
            <a:pPr indent="0" lvl="0" marL="0" rtl="0" algn="l">
              <a:spcBef>
                <a:spcPts val="1200"/>
              </a:spcBef>
              <a:spcAft>
                <a:spcPts val="0"/>
              </a:spcAft>
              <a:buNone/>
            </a:pPr>
            <a:r>
              <a:t/>
            </a:r>
            <a:endParaRPr b="1" sz="2000">
              <a:solidFill>
                <a:srgbClr val="24292F"/>
              </a:solidFill>
              <a:highlight>
                <a:srgbClr val="FFFFFF"/>
              </a:highlight>
            </a:endParaRPr>
          </a:p>
          <a:p>
            <a:pPr indent="0" lvl="0" marL="457200" rtl="0" algn="l">
              <a:spcBef>
                <a:spcPts val="0"/>
              </a:spcBef>
              <a:spcAft>
                <a:spcPts val="0"/>
              </a:spcAft>
              <a:buNone/>
            </a:pPr>
            <a:r>
              <a:t/>
            </a:r>
            <a:endParaRPr b="1" sz="2000">
              <a:solidFill>
                <a:srgbClr val="24292F"/>
              </a:solidFill>
              <a:highlight>
                <a:srgbClr val="FFFFFF"/>
              </a:highlight>
            </a:endParaRPr>
          </a:p>
          <a:p>
            <a:pPr indent="0" lvl="0" marL="0" rtl="0" algn="l">
              <a:spcBef>
                <a:spcPts val="0"/>
              </a:spcBef>
              <a:spcAft>
                <a:spcPts val="0"/>
              </a:spcAft>
              <a:buClr>
                <a:schemeClr val="dk1"/>
              </a:buClr>
              <a:buSzPct val="55000"/>
              <a:buFont typeface="Arial"/>
              <a:buNone/>
            </a:pPr>
            <a:r>
              <a:t/>
            </a:r>
            <a:endParaRPr b="1" sz="2000">
              <a:solidFill>
                <a:srgbClr val="24292F"/>
              </a:solidFill>
              <a:highlight>
                <a:srgbClr val="FFFFFF"/>
              </a:highlight>
            </a:endParaRPr>
          </a:p>
          <a:p>
            <a:pPr indent="0" lvl="0" marL="0" rtl="0" algn="l">
              <a:spcBef>
                <a:spcPts val="0"/>
              </a:spcBef>
              <a:spcAft>
                <a:spcPts val="1200"/>
              </a:spcAft>
              <a:buNone/>
            </a:pPr>
            <a:r>
              <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24292F"/>
              </a:buClr>
              <a:buSzPts val="1400"/>
              <a:buChar char="❖"/>
            </a:pPr>
            <a:r>
              <a:rPr b="1" lang="en" sz="1400">
                <a:solidFill>
                  <a:srgbClr val="24292F"/>
                </a:solidFill>
                <a:highlight>
                  <a:srgbClr val="FFFFFF"/>
                </a:highlight>
              </a:rPr>
              <a:t>The dataset I have taken from kaggle.</a:t>
            </a:r>
            <a:endParaRPr b="1" sz="1400">
              <a:solidFill>
                <a:schemeClr val="dk1"/>
              </a:solidFill>
            </a:endParaRPr>
          </a:p>
          <a:p>
            <a:pPr indent="-317500" lvl="0" marL="457200" rtl="0" algn="l">
              <a:spcBef>
                <a:spcPts val="0"/>
              </a:spcBef>
              <a:spcAft>
                <a:spcPts val="0"/>
              </a:spcAft>
              <a:buClr>
                <a:srgbClr val="24292F"/>
              </a:buClr>
              <a:buSzPts val="1400"/>
              <a:buChar char="❖"/>
            </a:pPr>
            <a:r>
              <a:rPr b="1" lang="en" sz="1400">
                <a:solidFill>
                  <a:srgbClr val="24292F"/>
                </a:solidFill>
                <a:highlight>
                  <a:srgbClr val="FFFFFF"/>
                </a:highlight>
              </a:rPr>
              <a:t>Below is the following steps how I imported the data and store the shell script file in s3 bucket </a:t>
            </a:r>
            <a:endParaRPr b="1" sz="1400">
              <a:solidFill>
                <a:srgbClr val="24292F"/>
              </a:solidFill>
              <a:highlight>
                <a:srgbClr val="FFFFFF"/>
              </a:highlight>
            </a:endParaRPr>
          </a:p>
          <a:p>
            <a:pPr indent="0" lvl="0" marL="0" rtl="0" algn="l">
              <a:lnSpc>
                <a:spcPct val="125000"/>
              </a:lnSpc>
              <a:spcBef>
                <a:spcPts val="1800"/>
              </a:spcBef>
              <a:spcAft>
                <a:spcPts val="0"/>
              </a:spcAft>
              <a:buNone/>
            </a:pPr>
            <a:r>
              <a:rPr b="1" lang="en">
                <a:solidFill>
                  <a:srgbClr val="24292F"/>
                </a:solidFill>
                <a:highlight>
                  <a:srgbClr val="FFFFFF"/>
                </a:highlight>
              </a:rPr>
              <a:t>1) Upload dataset from kaggle to EMR:</a:t>
            </a:r>
            <a:endParaRPr i="1">
              <a:solidFill>
                <a:srgbClr val="24292F"/>
              </a:solidFill>
              <a:highlight>
                <a:srgbClr val="FFFFFF"/>
              </a:highlight>
            </a:endParaRPr>
          </a:p>
          <a:p>
            <a:pPr indent="-342900" lvl="0" marL="457200" rtl="0" algn="l">
              <a:spcBef>
                <a:spcPts val="1200"/>
              </a:spcBef>
              <a:spcAft>
                <a:spcPts val="0"/>
              </a:spcAft>
              <a:buClr>
                <a:srgbClr val="24292F"/>
              </a:buClr>
              <a:buSzPts val="1800"/>
              <a:buChar char="●"/>
            </a:pPr>
            <a:r>
              <a:rPr lang="en">
                <a:solidFill>
                  <a:srgbClr val="24292F"/>
                </a:solidFill>
                <a:highlight>
                  <a:srgbClr val="FFFFFF"/>
                </a:highlight>
              </a:rPr>
              <a:t>Go to the kaggle website.</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Click on Your profile button on the top right and then select My Account.</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Scroll down to the API section and click on the Create New API Token button.</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It will download the file kaggle.json &amp; Save the file at a known location on your machine.</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Move the downloaded file to a location: </a:t>
            </a:r>
            <a:r>
              <a:rPr lang="en">
                <a:solidFill>
                  <a:srgbClr val="24292F"/>
                </a:solidFill>
                <a:highlight>
                  <a:srgbClr val="FFFFFF"/>
                </a:highlight>
                <a:latin typeface="Courier New"/>
                <a:ea typeface="Courier New"/>
                <a:cs typeface="Courier New"/>
                <a:sym typeface="Courier New"/>
              </a:rPr>
              <a:t>~/.kaggle/kaggle.json.</a:t>
            </a:r>
            <a:endParaRPr>
              <a:solidFill>
                <a:srgbClr val="24292F"/>
              </a:solidFill>
              <a:highlight>
                <a:srgbClr val="FFFFFF"/>
              </a:highlight>
              <a:latin typeface="Courier New"/>
              <a:ea typeface="Courier New"/>
              <a:cs typeface="Courier New"/>
              <a:sym typeface="Courier New"/>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Create  .kaggle folder in your home directory, you can create one using the command: </a:t>
            </a:r>
            <a:r>
              <a:rPr lang="en">
                <a:solidFill>
                  <a:srgbClr val="24292F"/>
                </a:solidFill>
                <a:highlight>
                  <a:srgbClr val="FFFFFF"/>
                </a:highlight>
                <a:latin typeface="Courier New"/>
                <a:ea typeface="Courier New"/>
                <a:cs typeface="Courier New"/>
                <a:sym typeface="Courier New"/>
              </a:rPr>
              <a:t>mkdir ~/.kaggle</a:t>
            </a:r>
            <a:endParaRPr>
              <a:solidFill>
                <a:srgbClr val="24292F"/>
              </a:solidFill>
              <a:highlight>
                <a:srgbClr val="FFFFFF"/>
              </a:highlight>
              <a:latin typeface="Courier New"/>
              <a:ea typeface="Courier New"/>
              <a:cs typeface="Courier New"/>
              <a:sym typeface="Courier New"/>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Now move the downloaded file to this location using: </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latin typeface="Courier New"/>
                <a:ea typeface="Courier New"/>
                <a:cs typeface="Courier New"/>
                <a:sym typeface="Courier New"/>
              </a:rPr>
              <a:t>mv &lt;location&gt;/kaggle.json ~/.kaggle/kaggle.json</a:t>
            </a:r>
            <a:endParaRPr>
              <a:solidFill>
                <a:srgbClr val="24292F"/>
              </a:solidFill>
              <a:highlight>
                <a:srgbClr val="FFFFFF"/>
              </a:highlight>
              <a:latin typeface="Courier New"/>
              <a:ea typeface="Courier New"/>
              <a:cs typeface="Courier New"/>
              <a:sym typeface="Courier New"/>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You need to give proper permissions to the file:</a:t>
            </a:r>
            <a:endParaRPr>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 </a:t>
            </a:r>
            <a:r>
              <a:rPr lang="en">
                <a:solidFill>
                  <a:srgbClr val="24292F"/>
                </a:solidFill>
                <a:highlight>
                  <a:srgbClr val="FFFFFF"/>
                </a:highlight>
                <a:latin typeface="Courier New"/>
                <a:ea typeface="Courier New"/>
                <a:cs typeface="Courier New"/>
                <a:sym typeface="Courier New"/>
              </a:rPr>
              <a:t>chmod 600 ~/.kaggle/kaggle.json</a:t>
            </a:r>
            <a:endParaRPr>
              <a:solidFill>
                <a:srgbClr val="24292F"/>
              </a:solidFill>
              <a:highlight>
                <a:srgbClr val="FFFFFF"/>
              </a:highlight>
              <a:latin typeface="Courier New"/>
              <a:ea typeface="Courier New"/>
              <a:cs typeface="Courier New"/>
              <a:sym typeface="Courier New"/>
            </a:endParaRPr>
          </a:p>
          <a:p>
            <a:pPr indent="-342900" lvl="0" marL="457200" rtl="0" algn="l">
              <a:spcBef>
                <a:spcPts val="0"/>
              </a:spcBef>
              <a:spcAft>
                <a:spcPts val="0"/>
              </a:spcAft>
              <a:buClr>
                <a:srgbClr val="24292F"/>
              </a:buClr>
              <a:buSzPts val="1800"/>
              <a:buChar char="●"/>
            </a:pPr>
            <a:r>
              <a:rPr lang="en">
                <a:solidFill>
                  <a:srgbClr val="24292F"/>
                </a:solidFill>
                <a:highlight>
                  <a:srgbClr val="FFFFFF"/>
                </a:highlight>
              </a:rPr>
              <a:t>The run the command as ...&gt; </a:t>
            </a:r>
            <a:r>
              <a:rPr i="1" lang="en">
                <a:solidFill>
                  <a:srgbClr val="24292F"/>
                </a:solidFill>
                <a:highlight>
                  <a:srgbClr val="FFFFFF"/>
                </a:highlight>
              </a:rPr>
              <a:t>kaggle competitions list</a:t>
            </a:r>
            <a:endParaRPr i="1">
              <a:solidFill>
                <a:srgbClr val="24292F"/>
              </a:solidFill>
              <a:highlight>
                <a:srgbClr val="FFFFFF"/>
              </a:highlight>
            </a:endParaRPr>
          </a:p>
          <a:p>
            <a:pPr indent="0" lvl="0" marL="457200" rtl="0" algn="l">
              <a:spcBef>
                <a:spcPts val="1200"/>
              </a:spcBef>
              <a:spcAft>
                <a:spcPts val="0"/>
              </a:spcAft>
              <a:buNone/>
            </a:pPr>
            <a:r>
              <a:t/>
            </a:r>
            <a:endParaRPr b="1">
              <a:solidFill>
                <a:srgbClr val="24292F"/>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8"/>
          <p:cNvPicPr preferRelativeResize="0"/>
          <p:nvPr/>
        </p:nvPicPr>
        <p:blipFill rotWithShape="1">
          <a:blip r:embed="rId3">
            <a:alphaModFix/>
          </a:blip>
          <a:srcRect b="38894" l="0" r="0" t="7891"/>
          <a:stretch/>
        </p:blipFill>
        <p:spPr>
          <a:xfrm>
            <a:off x="0" y="67805"/>
            <a:ext cx="9144001" cy="50756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I Run the above shell script</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The raw data is download and </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Then  the raw data is store in s3 bucket </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I also store the shell script file in s3 bucket</a:t>
            </a:r>
            <a:endParaRPr sz="1400">
              <a:solidFill>
                <a:schemeClr val="dk1"/>
              </a:solidFill>
            </a:endParaRPr>
          </a:p>
          <a:p>
            <a:pPr indent="0" lvl="0" marL="914400" rtl="0" algn="l">
              <a:spcBef>
                <a:spcPts val="0"/>
              </a:spcBef>
              <a:spcAft>
                <a:spcPts val="0"/>
              </a:spcAft>
              <a:buNone/>
            </a:pPr>
            <a:r>
              <a:t/>
            </a:r>
            <a:endParaRPr sz="1400">
              <a:solidFill>
                <a:schemeClr val="dk1"/>
              </a:solidFill>
            </a:endParaRPr>
          </a:p>
        </p:txBody>
      </p:sp>
      <p:pic>
        <p:nvPicPr>
          <p:cNvPr id="109" name="Google Shape;109;p19"/>
          <p:cNvPicPr preferRelativeResize="0"/>
          <p:nvPr/>
        </p:nvPicPr>
        <p:blipFill rotWithShape="1">
          <a:blip r:embed="rId3">
            <a:alphaModFix/>
          </a:blip>
          <a:srcRect b="31502" l="0" r="0" t="7799"/>
          <a:stretch/>
        </p:blipFill>
        <p:spPr>
          <a:xfrm>
            <a:off x="779325" y="1467525"/>
            <a:ext cx="7897651" cy="339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1800"/>
              </a:spcBef>
              <a:spcAft>
                <a:spcPts val="0"/>
              </a:spcAft>
              <a:buClr>
                <a:srgbClr val="24292F"/>
              </a:buClr>
              <a:buSzPts val="1400"/>
              <a:buChar char="❖"/>
            </a:pPr>
            <a:r>
              <a:rPr b="1" lang="en" sz="1400">
                <a:solidFill>
                  <a:srgbClr val="24292F"/>
                </a:solidFill>
              </a:rPr>
              <a:t>create the emr cluster and I choose services hadoop, spark and hive:</a:t>
            </a:r>
            <a:endParaRPr b="1" sz="1400">
              <a:solidFill>
                <a:srgbClr val="24292F"/>
              </a:solidFill>
            </a:endParaRPr>
          </a:p>
          <a:p>
            <a:pPr indent="0" lvl="0" marL="457200" rtl="0" algn="l">
              <a:lnSpc>
                <a:spcPct val="125000"/>
              </a:lnSpc>
              <a:spcBef>
                <a:spcPts val="1800"/>
              </a:spcBef>
              <a:spcAft>
                <a:spcPts val="1200"/>
              </a:spcAft>
              <a:buNone/>
            </a:pPr>
            <a:r>
              <a:rPr b="1" lang="en" sz="1400">
                <a:solidFill>
                  <a:srgbClr val="24292F"/>
                </a:solidFill>
              </a:rPr>
              <a:t> </a:t>
            </a:r>
            <a:endParaRPr sz="1400"/>
          </a:p>
        </p:txBody>
      </p:sp>
      <p:pic>
        <p:nvPicPr>
          <p:cNvPr id="115" name="Google Shape;115;p20"/>
          <p:cNvPicPr preferRelativeResize="0"/>
          <p:nvPr/>
        </p:nvPicPr>
        <p:blipFill rotWithShape="1">
          <a:blip r:embed="rId3">
            <a:alphaModFix/>
          </a:blip>
          <a:srcRect b="7818" l="0" r="0" t="8653"/>
          <a:stretch/>
        </p:blipFill>
        <p:spPr>
          <a:xfrm>
            <a:off x="394625" y="569925"/>
            <a:ext cx="8126949" cy="403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3">
            <a:alphaModFix/>
          </a:blip>
          <a:srcRect b="18897" l="18533" r="7156" t="7799"/>
          <a:stretch/>
        </p:blipFill>
        <p:spPr>
          <a:xfrm>
            <a:off x="-82325" y="0"/>
            <a:ext cx="9226325" cy="2889608"/>
          </a:xfrm>
          <a:prstGeom prst="rect">
            <a:avLst/>
          </a:prstGeom>
          <a:noFill/>
          <a:ln>
            <a:noFill/>
          </a:ln>
        </p:spPr>
      </p:pic>
      <p:pic>
        <p:nvPicPr>
          <p:cNvPr id="121" name="Google Shape;121;p21"/>
          <p:cNvPicPr preferRelativeResize="0"/>
          <p:nvPr/>
        </p:nvPicPr>
        <p:blipFill rotWithShape="1">
          <a:blip r:embed="rId4">
            <a:alphaModFix/>
          </a:blip>
          <a:srcRect b="15569" l="0" r="18046" t="0"/>
          <a:stretch/>
        </p:blipFill>
        <p:spPr>
          <a:xfrm>
            <a:off x="152400" y="2571750"/>
            <a:ext cx="882380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